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40"/>
  </p:notesMasterIdLst>
  <p:sldIdLst>
    <p:sldId id="256" r:id="rId5"/>
    <p:sldId id="260" r:id="rId6"/>
    <p:sldId id="259" r:id="rId7"/>
    <p:sldId id="303" r:id="rId8"/>
    <p:sldId id="308" r:id="rId9"/>
    <p:sldId id="305" r:id="rId10"/>
    <p:sldId id="320" r:id="rId11"/>
    <p:sldId id="315" r:id="rId12"/>
    <p:sldId id="316" r:id="rId13"/>
    <p:sldId id="277" r:id="rId14"/>
    <p:sldId id="314" r:id="rId15"/>
    <p:sldId id="312" r:id="rId16"/>
    <p:sldId id="313" r:id="rId17"/>
    <p:sldId id="319" r:id="rId18"/>
    <p:sldId id="333" r:id="rId19"/>
    <p:sldId id="334" r:id="rId20"/>
    <p:sldId id="338" r:id="rId21"/>
    <p:sldId id="336" r:id="rId22"/>
    <p:sldId id="337" r:id="rId23"/>
    <p:sldId id="321" r:id="rId24"/>
    <p:sldId id="322" r:id="rId25"/>
    <p:sldId id="323" r:id="rId26"/>
    <p:sldId id="264" r:id="rId27"/>
    <p:sldId id="317" r:id="rId28"/>
    <p:sldId id="280" r:id="rId29"/>
    <p:sldId id="311" r:id="rId30"/>
    <p:sldId id="318" r:id="rId31"/>
    <p:sldId id="307" r:id="rId32"/>
    <p:sldId id="326" r:id="rId33"/>
    <p:sldId id="328" r:id="rId34"/>
    <p:sldId id="329" r:id="rId35"/>
    <p:sldId id="306" r:id="rId36"/>
    <p:sldId id="330" r:id="rId37"/>
    <p:sldId id="331" r:id="rId38"/>
    <p:sldId id="30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Hind Vadodara Light" panose="020B0604020202020204" charset="0"/>
      <p:regular r:id="rId53"/>
      <p:bold r:id="rId54"/>
    </p:embeddedFont>
    <p:embeddedFont>
      <p:font typeface="Hind Vadodara Medium" panose="020B0604020202020204" charset="0"/>
      <p:regular r:id="rId55"/>
      <p:bold r:id="rId56"/>
    </p:embeddedFont>
    <p:embeddedFont>
      <p:font typeface="Nunito Light" panose="020B0604020202020204" charset="0"/>
      <p:regular r:id="rId57"/>
      <p:italic r:id="rId58"/>
    </p:embeddedFont>
    <p:embeddedFont>
      <p:font typeface="Raleway" panose="020B0604020202020204" charset="0"/>
      <p:regular r:id="rId59"/>
      <p:bold r:id="rId60"/>
      <p:italic r:id="rId61"/>
      <p:boldItalic r:id="rId62"/>
    </p:embeddedFont>
    <p:embeddedFont>
      <p:font typeface="Roboto Condensed Light" panose="020B0604020202020204" charset="0"/>
      <p:regular r:id="rId63"/>
      <p:italic r:id="rId64"/>
    </p:embeddedFont>
    <p:embeddedFont>
      <p:font typeface="Rockwell" panose="02060603020205020403" pitchFamily="18" charset="0"/>
      <p:regular r:id="rId65"/>
      <p:bold r:id="rId66"/>
      <p:italic r:id="rId67"/>
      <p:boldItalic r:id="rId68"/>
    </p:embeddedFont>
    <p:embeddedFont>
      <p:font typeface="Rockwell Extra Bold" panose="02060903040505020403" pitchFamily="18" charset="0"/>
      <p:bold r:id="rId69"/>
    </p:embeddedFont>
    <p:embeddedFont>
      <p:font typeface="Teko Light"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903" userDrawn="1">
          <p15:clr>
            <a:srgbClr val="9AA0A6"/>
          </p15:clr>
        </p15:guide>
        <p15:guide id="2" orient="horz" pos="28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A7F2"/>
    <a:srgbClr val="383536"/>
    <a:srgbClr val="A551E5"/>
    <a:srgbClr val="007EDA"/>
    <a:srgbClr val="003880"/>
    <a:srgbClr val="000000"/>
    <a:srgbClr val="E6ED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4A667E-3993-401B-B978-228E34AC6479}">
  <a:tblStyle styleId="{2E4A667E-3993-401B-B978-228E34AC64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09" autoAdjust="0"/>
    <p:restoredTop sz="94660"/>
  </p:normalViewPr>
  <p:slideViewPr>
    <p:cSldViewPr snapToGrid="0">
      <p:cViewPr varScale="1">
        <p:scale>
          <a:sx n="90" d="100"/>
          <a:sy n="90" d="100"/>
        </p:scale>
        <p:origin x="396" y="84"/>
      </p:cViewPr>
      <p:guideLst>
        <p:guide pos="2903"/>
        <p:guide orient="horz" pos="2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font" Target="fonts/font28.fntdata"/><Relationship Id="rId7" Type="http://schemas.openxmlformats.org/officeDocument/2006/relationships/slide" Target="slides/slide3.xml"/><Relationship Id="rId71" Type="http://schemas.openxmlformats.org/officeDocument/2006/relationships/font" Target="fonts/font31.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4.xml"/><Relationship Id="rId51" Type="http://schemas.openxmlformats.org/officeDocument/2006/relationships/font" Target="fonts/font11.fntdata"/><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91083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880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320de4b7d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6320de4b7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07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4861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655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0c12e5f0d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0c12e5f0d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576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872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49249336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958636968"/>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Resources">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120321952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extLst>
      <p:ext uri="{BB962C8B-B14F-4D97-AF65-F5344CB8AC3E}">
        <p14:creationId xmlns:p14="http://schemas.microsoft.com/office/powerpoint/2010/main" val="273446682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extLst>
      <p:ext uri="{BB962C8B-B14F-4D97-AF65-F5344CB8AC3E}">
        <p14:creationId xmlns:p14="http://schemas.microsoft.com/office/powerpoint/2010/main" val="330049780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4">
  <p:cSld name="Header 4">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45228443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62" r:id="rId7"/>
    <p:sldLayoutId id="2147483663" r:id="rId8"/>
    <p:sldLayoutId id="2147483665" r:id="rId9"/>
    <p:sldLayoutId id="2147483669" r:id="rId10"/>
    <p:sldLayoutId id="2147483670" r:id="rId11"/>
    <p:sldLayoutId id="2147483676" r:id="rId12"/>
    <p:sldLayoutId id="2147483677" r:id="rId13"/>
    <p:sldLayoutId id="2147483678" r:id="rId14"/>
    <p:sldLayoutId id="2147483679" r:id="rId15"/>
    <p:sldLayoutId id="2147483680" r:id="rId16"/>
    <p:sldLayoutId id="2147483681" r:id="rId17"/>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sv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9.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hyperlink" Target="https://www.google.com/url?sa=t&amp;rct=j&amp;q=&amp;esrc=s&amp;source=web&amp;cd=&amp;cad=rja&amp;uact=8&amp;ved=2ahUKEwivq5P44cbzAhVbb30KHX4GA-kQFnoECAcQAQ&amp;url=https%3A%2F%2Fwww.mdpi.com%2F2226-4310%2F6%2F2%2F14%2Fpdf&amp;usg=AOvVaw1bgpCNVOleepzGVlYnlYMT" TargetMode="External"/><Relationship Id="rId13" Type="http://schemas.openxmlformats.org/officeDocument/2006/relationships/hyperlink" Target="http://whitegroup.beckman.illinois.edu/journal%20articles/nrs098.pdf" TargetMode="External"/><Relationship Id="rId3" Type="http://schemas.openxmlformats.org/officeDocument/2006/relationships/hyperlink" Target="https://www.livescience.com/60682-polymers.html" TargetMode="External"/><Relationship Id="rId7" Type="http://schemas.openxmlformats.org/officeDocument/2006/relationships/hyperlink" Target="https://www.mdpi.com/2073-4360/12/7/1534/htm" TargetMode="External"/><Relationship Id="rId12" Type="http://schemas.openxmlformats.org/officeDocument/2006/relationships/hyperlink" Target="https://in.askmen.com/cars/1118531/article/a-self-healing-car-we-kid-not-its-called-the-lamborghini-terzo-millennio" TargetMode="External"/><Relationship Id="rId17" Type="http://schemas.openxmlformats.org/officeDocument/2006/relationships/image" Target="../media/image11.png"/><Relationship Id="rId2" Type="http://schemas.openxmlformats.org/officeDocument/2006/relationships/hyperlink" Target="https://www.sciencenewsforstudents.org/article/explainer-what-are-polymers" TargetMode="External"/><Relationship Id="rId16" Type="http://schemas.openxmlformats.org/officeDocument/2006/relationships/hyperlink" Target="https://pubs.rsc.org/en/content/articlelanding/2020/mh/d0mh00535e" TargetMode="External"/><Relationship Id="rId1" Type="http://schemas.openxmlformats.org/officeDocument/2006/relationships/slideLayout" Target="../slideLayouts/slideLayout5.xml"/><Relationship Id="rId6" Type="http://schemas.openxmlformats.org/officeDocument/2006/relationships/hyperlink" Target="https://www.researchgate.net/publication/230866144_An_experimental_study_of_the_self-healing_behavior_of_ionomeric_systems_under_ballistic_impact_tests" TargetMode="External"/><Relationship Id="rId11" Type="http://schemas.openxmlformats.org/officeDocument/2006/relationships/hyperlink" Target="https://www.jstor.org/stable/23019350" TargetMode="External"/><Relationship Id="rId5" Type="http://schemas.openxmlformats.org/officeDocument/2006/relationships/hyperlink" Target="https://www.researchgate.net/publication/228525532_Self-healing_materials_A_review" TargetMode="External"/><Relationship Id="rId15" Type="http://schemas.openxmlformats.org/officeDocument/2006/relationships/hyperlink" Target="https://www.hindawi.com/journals/apt/2021/7848088/" TargetMode="External"/><Relationship Id="rId10" Type="http://schemas.openxmlformats.org/officeDocument/2006/relationships/hyperlink" Target="https://polymerdatabase.com/polymer%20chemistry/Self-healing%20Polymers.html" TargetMode="External"/><Relationship Id="rId4" Type="http://schemas.openxmlformats.org/officeDocument/2006/relationships/hyperlink" Target="https://www.sciencedirect.com/topics/materials-science/self-healing-polymer" TargetMode="External"/><Relationship Id="rId9" Type="http://schemas.openxmlformats.org/officeDocument/2006/relationships/hyperlink" Target="https://polymerdatabase.com/polymer%20chemistry/Self-healing%20Polymers2.html" TargetMode="External"/><Relationship Id="rId14" Type="http://schemas.openxmlformats.org/officeDocument/2006/relationships/hyperlink" Target="https://onlinelibrary.wiley.com/doi/full/10.1002/aenm.201700890"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reader.elsevier.com/reader/sd/pii/S0014305714000366?token=C354EF49A0654D6FE15DEA92FACB2E65086ADAD3176C902179BBB0714802CC1AB54D9538CB1B32AB88272E8A09A169D1&amp;originRegion=eu-west-1&amp;originCreation=20211010185751" TargetMode="External"/><Relationship Id="rId13" Type="http://schemas.openxmlformats.org/officeDocument/2006/relationships/hyperlink" Target="https://www.slideshare.net/BasitaliNevarekar1/20150415-100402332" TargetMode="External"/><Relationship Id="rId3" Type="http://schemas.openxmlformats.org/officeDocument/2006/relationships/hyperlink" Target="https://www.hindawi.com/journals/apt/2021/7848088/" TargetMode="External"/><Relationship Id="rId7" Type="http://schemas.openxmlformats.org/officeDocument/2006/relationships/hyperlink" Target="https://www.frontiersin.org/articles/10.3389/fchem.2018.00449/full" TargetMode="External"/><Relationship Id="rId12" Type="http://schemas.openxmlformats.org/officeDocument/2006/relationships/hyperlink" Target="https://edu.rsc.org/feature/the-chemistry-of-self-healing-polymers/2020246.article" TargetMode="External"/><Relationship Id="rId17" Type="http://schemas.openxmlformats.org/officeDocument/2006/relationships/image" Target="../media/image11.png"/><Relationship Id="rId2" Type="http://schemas.openxmlformats.org/officeDocument/2006/relationships/hyperlink" Target="https://www.sciencedirect.com/topics/materials-science/self-healing-polymer" TargetMode="External"/><Relationship Id="rId16" Type="http://schemas.openxmlformats.org/officeDocument/2006/relationships/hyperlink" Target="https://www.researchgate.net/publication/324604179_Self-Healing_Electronic_Materials_for_a_Smart_and_Sustainable_Future/link/5bb409c7299bf13e605cec30/download" TargetMode="External"/><Relationship Id="rId1" Type="http://schemas.openxmlformats.org/officeDocument/2006/relationships/slideLayout" Target="../slideLayouts/slideLayout10.xml"/><Relationship Id="rId6" Type="http://schemas.openxmlformats.org/officeDocument/2006/relationships/hyperlink" Target="https://www.researchgate.net/publication/324604179_Self" TargetMode="External"/><Relationship Id="rId11" Type="http://schemas.openxmlformats.org/officeDocument/2006/relationships/hyperlink" Target="https://www.pcimag.com/articles/108305-leveraging-self-healing-polymer-technology-in-coating-design" TargetMode="External"/><Relationship Id="rId5" Type="http://schemas.openxmlformats.org/officeDocument/2006/relationships/hyperlink" Target="https://www.sciencedirect.com/science/article/pii/S007967001300097X" TargetMode="External"/><Relationship Id="rId15" Type="http://schemas.openxmlformats.org/officeDocument/2006/relationships/hyperlink" Target="https://www.sciencedirect.com/science/article/pii/S2352507X20300470" TargetMode="External"/><Relationship Id="rId10" Type="http://schemas.openxmlformats.org/officeDocument/2006/relationships/hyperlink" Target="https://www.intechopen.com/chapters/51518" TargetMode="External"/><Relationship Id="rId4" Type="http://schemas.openxmlformats.org/officeDocument/2006/relationships/hyperlink" Target="https://application.wiley-vch.de/books/sample/3527318291_c01.pdf" TargetMode="External"/><Relationship Id="rId9" Type="http://schemas.openxmlformats.org/officeDocument/2006/relationships/hyperlink" Target="https://www.sciencedirect.com/science/article/pii/S0014305714000366" TargetMode="External"/><Relationship Id="rId14" Type="http://schemas.openxmlformats.org/officeDocument/2006/relationships/hyperlink" Target="https://onlinelibrary.wiley.com/doi/pdf/10.1002/0471440264.pst469"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ctrTitle"/>
          </p:nvPr>
        </p:nvSpPr>
        <p:spPr>
          <a:xfrm>
            <a:off x="1791859" y="1811258"/>
            <a:ext cx="5560281" cy="15209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chemeClr val="accent5"/>
                </a:solidFill>
                <a:latin typeface="Rockwell Extra Bold" panose="02060903040505020403" pitchFamily="18" charset="0"/>
              </a:rPr>
              <a:t>SELF-HEALING POLYMERS</a:t>
            </a:r>
            <a:endParaRPr sz="4800" dirty="0">
              <a:solidFill>
                <a:schemeClr val="accent5"/>
              </a:solidFill>
              <a:latin typeface="Rockwell Extra Bold" panose="02060903040505020403" pitchFamily="18" charset="0"/>
            </a:endParaRPr>
          </a:p>
        </p:txBody>
      </p:sp>
      <p:sp>
        <p:nvSpPr>
          <p:cNvPr id="134" name="Google Shape;134;p29"/>
          <p:cNvSpPr txBox="1">
            <a:spLocks noGrp="1"/>
          </p:cNvSpPr>
          <p:nvPr>
            <p:ph type="subTitle" idx="1"/>
          </p:nvPr>
        </p:nvSpPr>
        <p:spPr>
          <a:xfrm>
            <a:off x="200620" y="4090557"/>
            <a:ext cx="3276505" cy="4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tx1"/>
                </a:solidFill>
                <a:latin typeface="Georgia" panose="02040502050405020303" pitchFamily="18" charset="0"/>
                <a:cs typeface="Times New Roman" panose="02020603050405020304" pitchFamily="18" charset="0"/>
              </a:rPr>
              <a:t>Reneeka Nadkarni   	C034</a:t>
            </a:r>
          </a:p>
          <a:p>
            <a:pPr marL="0" lvl="0" indent="0" algn="l" rtl="0">
              <a:spcBef>
                <a:spcPts val="0"/>
              </a:spcBef>
              <a:spcAft>
                <a:spcPts val="0"/>
              </a:spcAft>
              <a:buNone/>
            </a:pPr>
            <a:r>
              <a:rPr lang="en" sz="1600" dirty="0">
                <a:solidFill>
                  <a:schemeClr val="tx1"/>
                </a:solidFill>
                <a:latin typeface="Georgia" panose="02040502050405020303" pitchFamily="18" charset="0"/>
                <a:cs typeface="Times New Roman" panose="02020603050405020304" pitchFamily="18" charset="0"/>
              </a:rPr>
              <a:t>Amishi Desai            	C044</a:t>
            </a:r>
          </a:p>
          <a:p>
            <a:pPr marL="0" lvl="0" indent="0" algn="l" rtl="0">
              <a:spcBef>
                <a:spcPts val="0"/>
              </a:spcBef>
              <a:spcAft>
                <a:spcPts val="0"/>
              </a:spcAft>
              <a:buNone/>
            </a:pPr>
            <a:r>
              <a:rPr lang="en" sz="1600" dirty="0">
                <a:solidFill>
                  <a:schemeClr val="tx1"/>
                </a:solidFill>
                <a:latin typeface="Georgia" panose="02040502050405020303" pitchFamily="18" charset="0"/>
                <a:cs typeface="Times New Roman" panose="02020603050405020304" pitchFamily="18" charset="0"/>
              </a:rPr>
              <a:t>Chahel Gupta          	C049</a:t>
            </a:r>
            <a:endParaRPr sz="1600" dirty="0">
              <a:solidFill>
                <a:schemeClr val="tx1"/>
              </a:solidFill>
              <a:latin typeface="Georgia" panose="02040502050405020303"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46A23D3-16F7-4028-A4EC-A9B25DB4A707}"/>
              </a:ext>
            </a:extLst>
          </p:cNvPr>
          <p:cNvPicPr>
            <a:picLocks noChangeAspect="1"/>
          </p:cNvPicPr>
          <p:nvPr/>
        </p:nvPicPr>
        <p:blipFill>
          <a:blip r:embed="rId3"/>
          <a:stretch>
            <a:fillRect/>
          </a:stretch>
        </p:blipFill>
        <p:spPr>
          <a:xfrm>
            <a:off x="6160695" y="0"/>
            <a:ext cx="2993336" cy="575642"/>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grpSp>
        <p:nvGrpSpPr>
          <p:cNvPr id="5" name="Google Shape;7942;p71">
            <a:extLst>
              <a:ext uri="{FF2B5EF4-FFF2-40B4-BE49-F238E27FC236}">
                <a16:creationId xmlns:a16="http://schemas.microsoft.com/office/drawing/2014/main" id="{3EEFCA64-4BF9-4261-A34F-51894D7C8E27}"/>
              </a:ext>
            </a:extLst>
          </p:cNvPr>
          <p:cNvGrpSpPr/>
          <p:nvPr/>
        </p:nvGrpSpPr>
        <p:grpSpPr>
          <a:xfrm>
            <a:off x="4227978" y="1312883"/>
            <a:ext cx="688043" cy="617604"/>
            <a:chOff x="-50134375" y="3183175"/>
            <a:chExt cx="300100" cy="300100"/>
          </a:xfrm>
          <a:solidFill>
            <a:schemeClr val="bg1"/>
          </a:solidFill>
        </p:grpSpPr>
        <p:sp>
          <p:nvSpPr>
            <p:cNvPr id="6" name="Google Shape;7943;p71">
              <a:extLst>
                <a:ext uri="{FF2B5EF4-FFF2-40B4-BE49-F238E27FC236}">
                  <a16:creationId xmlns:a16="http://schemas.microsoft.com/office/drawing/2014/main" id="{F544D0A6-9ECA-45F3-B5A6-0AB9E9789B56}"/>
                </a:ext>
              </a:extLst>
            </p:cNvPr>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44;p71">
              <a:extLst>
                <a:ext uri="{FF2B5EF4-FFF2-40B4-BE49-F238E27FC236}">
                  <a16:creationId xmlns:a16="http://schemas.microsoft.com/office/drawing/2014/main" id="{A60B5019-9D6F-4424-A21F-FA5C59B10843}"/>
                </a:ext>
              </a:extLst>
            </p:cNvPr>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45;p71">
              <a:extLst>
                <a:ext uri="{FF2B5EF4-FFF2-40B4-BE49-F238E27FC236}">
                  <a16:creationId xmlns:a16="http://schemas.microsoft.com/office/drawing/2014/main" id="{04DDE549-68F6-4BF7-9DE5-0F1BE4399985}"/>
                </a:ext>
              </a:extLst>
            </p:cNvPr>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46;p71">
              <a:extLst>
                <a:ext uri="{FF2B5EF4-FFF2-40B4-BE49-F238E27FC236}">
                  <a16:creationId xmlns:a16="http://schemas.microsoft.com/office/drawing/2014/main" id="{8C4A2534-C5C9-488A-AE76-03F8A4B51137}"/>
                </a:ext>
              </a:extLst>
            </p:cNvPr>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48;p71">
              <a:extLst>
                <a:ext uri="{FF2B5EF4-FFF2-40B4-BE49-F238E27FC236}">
                  <a16:creationId xmlns:a16="http://schemas.microsoft.com/office/drawing/2014/main" id="{8ED8E723-B2A8-4DD8-A6F4-DAE32EA93285}"/>
                </a:ext>
              </a:extLst>
            </p:cNvPr>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49;p71">
              <a:extLst>
                <a:ext uri="{FF2B5EF4-FFF2-40B4-BE49-F238E27FC236}">
                  <a16:creationId xmlns:a16="http://schemas.microsoft.com/office/drawing/2014/main" id="{00DBD33E-0577-4F4D-B15C-B542892A63B6}"/>
                </a:ext>
              </a:extLst>
            </p:cNvPr>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50;p71">
              <a:extLst>
                <a:ext uri="{FF2B5EF4-FFF2-40B4-BE49-F238E27FC236}">
                  <a16:creationId xmlns:a16="http://schemas.microsoft.com/office/drawing/2014/main" id="{3CF4E300-898A-4A71-8D47-6237030AB51C}"/>
                </a:ext>
              </a:extLst>
            </p:cNvPr>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51;p71">
              <a:extLst>
                <a:ext uri="{FF2B5EF4-FFF2-40B4-BE49-F238E27FC236}">
                  <a16:creationId xmlns:a16="http://schemas.microsoft.com/office/drawing/2014/main" id="{3A89F07A-98F4-46CC-B0FF-D345AA429460}"/>
                </a:ext>
              </a:extLst>
            </p:cNvPr>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52;p71">
              <a:extLst>
                <a:ext uri="{FF2B5EF4-FFF2-40B4-BE49-F238E27FC236}">
                  <a16:creationId xmlns:a16="http://schemas.microsoft.com/office/drawing/2014/main" id="{0BF07288-8352-4374-AD5C-D75FE624B6F4}"/>
                </a:ext>
              </a:extLst>
            </p:cNvPr>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47;p71">
              <a:extLst>
                <a:ext uri="{FF2B5EF4-FFF2-40B4-BE49-F238E27FC236}">
                  <a16:creationId xmlns:a16="http://schemas.microsoft.com/office/drawing/2014/main" id="{83A87EE7-BCF7-4B3B-B110-C216AC3C6AB5}"/>
                </a:ext>
              </a:extLst>
            </p:cNvPr>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69694344-C9B7-4894-AC96-D4D50FCBFE24}"/>
              </a:ext>
            </a:extLst>
          </p:cNvPr>
          <p:cNvPicPr>
            <a:picLocks noChangeAspect="1"/>
          </p:cNvPicPr>
          <p:nvPr/>
        </p:nvPicPr>
        <p:blipFill>
          <a:blip r:embed="rId3"/>
          <a:stretch>
            <a:fillRect/>
          </a:stretch>
        </p:blipFill>
        <p:spPr>
          <a:xfrm>
            <a:off x="0" y="4659085"/>
            <a:ext cx="2406316" cy="462753"/>
          </a:xfrm>
          <a:prstGeom prst="rect">
            <a:avLst/>
          </a:prstGeom>
        </p:spPr>
      </p:pic>
      <p:sp>
        <p:nvSpPr>
          <p:cNvPr id="753" name="Google Shape;753;p50"/>
          <p:cNvSpPr txBox="1">
            <a:spLocks noGrp="1"/>
          </p:cNvSpPr>
          <p:nvPr>
            <p:ph type="ctrTitle"/>
          </p:nvPr>
        </p:nvSpPr>
        <p:spPr>
          <a:xfrm flipH="1">
            <a:off x="-479778" y="3286214"/>
            <a:ext cx="10103556"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latin typeface="Rockwell Extra Bold" panose="02060903040505020403" pitchFamily="18" charset="0"/>
              </a:rPr>
              <a:t>CLASSIFICATION</a:t>
            </a:r>
            <a:endParaRPr sz="4400" dirty="0">
              <a:latin typeface="Rockwell Extra Bold" panose="02060903040505020403" pitchFamily="18"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Rounded Corners 92">
            <a:extLst>
              <a:ext uri="{FF2B5EF4-FFF2-40B4-BE49-F238E27FC236}">
                <a16:creationId xmlns:a16="http://schemas.microsoft.com/office/drawing/2014/main" id="{5A43AEC2-F8FF-436F-8FEC-DE30E5A4AF83}"/>
              </a:ext>
            </a:extLst>
          </p:cNvPr>
          <p:cNvSpPr/>
          <p:nvPr/>
        </p:nvSpPr>
        <p:spPr>
          <a:xfrm>
            <a:off x="3892786" y="259307"/>
            <a:ext cx="4968367" cy="4599296"/>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oogle Shape;1218;p56">
            <a:extLst>
              <a:ext uri="{FF2B5EF4-FFF2-40B4-BE49-F238E27FC236}">
                <a16:creationId xmlns:a16="http://schemas.microsoft.com/office/drawing/2014/main" id="{FECCCCFF-D532-4DDB-A74A-5F2C127F7450}"/>
              </a:ext>
            </a:extLst>
          </p:cNvPr>
          <p:cNvGrpSpPr/>
          <p:nvPr/>
        </p:nvGrpSpPr>
        <p:grpSpPr>
          <a:xfrm>
            <a:off x="193855" y="1183709"/>
            <a:ext cx="3508473" cy="2776081"/>
            <a:chOff x="2240250" y="2477750"/>
            <a:chExt cx="3209200" cy="2529100"/>
          </a:xfrm>
        </p:grpSpPr>
        <p:sp>
          <p:nvSpPr>
            <p:cNvPr id="4" name="Google Shape;1219;p56">
              <a:extLst>
                <a:ext uri="{FF2B5EF4-FFF2-40B4-BE49-F238E27FC236}">
                  <a16:creationId xmlns:a16="http://schemas.microsoft.com/office/drawing/2014/main" id="{3C9547E9-855A-4978-AB7F-E632798B2BFE}"/>
                </a:ext>
              </a:extLst>
            </p:cNvPr>
            <p:cNvSpPr/>
            <p:nvPr/>
          </p:nvSpPr>
          <p:spPr>
            <a:xfrm>
              <a:off x="4016200" y="2811750"/>
              <a:ext cx="539400" cy="23475"/>
            </a:xfrm>
            <a:custGeom>
              <a:avLst/>
              <a:gdLst/>
              <a:ahLst/>
              <a:cxnLst/>
              <a:rect l="l" t="t" r="r" b="b"/>
              <a:pathLst>
                <a:path w="21576" h="939" extrusionOk="0">
                  <a:moveTo>
                    <a:pt x="0" y="1"/>
                  </a:moveTo>
                  <a:lnTo>
                    <a:pt x="0" y="939"/>
                  </a:lnTo>
                  <a:lnTo>
                    <a:pt x="21576" y="939"/>
                  </a:lnTo>
                  <a:lnTo>
                    <a:pt x="21576"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0;p56">
              <a:extLst>
                <a:ext uri="{FF2B5EF4-FFF2-40B4-BE49-F238E27FC236}">
                  <a16:creationId xmlns:a16="http://schemas.microsoft.com/office/drawing/2014/main" id="{1578EC4E-283C-47FE-8336-BD78DFC5696B}"/>
                </a:ext>
              </a:extLst>
            </p:cNvPr>
            <p:cNvSpPr/>
            <p:nvPr/>
          </p:nvSpPr>
          <p:spPr>
            <a:xfrm>
              <a:off x="4016200" y="2792650"/>
              <a:ext cx="70375" cy="61675"/>
            </a:xfrm>
            <a:custGeom>
              <a:avLst/>
              <a:gdLst/>
              <a:ahLst/>
              <a:cxnLst/>
              <a:rect l="l" t="t" r="r" b="b"/>
              <a:pathLst>
                <a:path w="2815" h="2467" extrusionOk="0">
                  <a:moveTo>
                    <a:pt x="0" y="1"/>
                  </a:moveTo>
                  <a:lnTo>
                    <a:pt x="0" y="2467"/>
                  </a:lnTo>
                  <a:lnTo>
                    <a:pt x="2814" y="2467"/>
                  </a:lnTo>
                  <a:lnTo>
                    <a:pt x="28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21;p56">
              <a:extLst>
                <a:ext uri="{FF2B5EF4-FFF2-40B4-BE49-F238E27FC236}">
                  <a16:creationId xmlns:a16="http://schemas.microsoft.com/office/drawing/2014/main" id="{5035A925-6041-4001-9686-7221E8B29874}"/>
                </a:ext>
              </a:extLst>
            </p:cNvPr>
            <p:cNvSpPr/>
            <p:nvPr/>
          </p:nvSpPr>
          <p:spPr>
            <a:xfrm>
              <a:off x="4181025" y="3677800"/>
              <a:ext cx="619150" cy="23125"/>
            </a:xfrm>
            <a:custGeom>
              <a:avLst/>
              <a:gdLst/>
              <a:ahLst/>
              <a:cxnLst/>
              <a:rect l="l" t="t" r="r" b="b"/>
              <a:pathLst>
                <a:path w="24766" h="925" extrusionOk="0">
                  <a:moveTo>
                    <a:pt x="1" y="0"/>
                  </a:moveTo>
                  <a:lnTo>
                    <a:pt x="1" y="925"/>
                  </a:lnTo>
                  <a:lnTo>
                    <a:pt x="24765" y="925"/>
                  </a:lnTo>
                  <a:lnTo>
                    <a:pt x="2476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2;p56">
              <a:extLst>
                <a:ext uri="{FF2B5EF4-FFF2-40B4-BE49-F238E27FC236}">
                  <a16:creationId xmlns:a16="http://schemas.microsoft.com/office/drawing/2014/main" id="{2B4C74D4-B537-43C5-97D9-0D6172BA1597}"/>
                </a:ext>
              </a:extLst>
            </p:cNvPr>
            <p:cNvSpPr/>
            <p:nvPr/>
          </p:nvSpPr>
          <p:spPr>
            <a:xfrm>
              <a:off x="3815175" y="4127725"/>
              <a:ext cx="748475" cy="23150"/>
            </a:xfrm>
            <a:custGeom>
              <a:avLst/>
              <a:gdLst/>
              <a:ahLst/>
              <a:cxnLst/>
              <a:rect l="l" t="t" r="r" b="b"/>
              <a:pathLst>
                <a:path w="29939" h="926" extrusionOk="0">
                  <a:moveTo>
                    <a:pt x="1" y="1"/>
                  </a:moveTo>
                  <a:lnTo>
                    <a:pt x="1" y="925"/>
                  </a:lnTo>
                  <a:lnTo>
                    <a:pt x="29938" y="925"/>
                  </a:lnTo>
                  <a:lnTo>
                    <a:pt x="29938" y="1"/>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3;p56">
              <a:extLst>
                <a:ext uri="{FF2B5EF4-FFF2-40B4-BE49-F238E27FC236}">
                  <a16:creationId xmlns:a16="http://schemas.microsoft.com/office/drawing/2014/main" id="{998A281D-95EB-404C-B5D5-CB3E666247B3}"/>
                </a:ext>
              </a:extLst>
            </p:cNvPr>
            <p:cNvSpPr/>
            <p:nvPr/>
          </p:nvSpPr>
          <p:spPr>
            <a:xfrm>
              <a:off x="3768275" y="4107950"/>
              <a:ext cx="70375" cy="61350"/>
            </a:xfrm>
            <a:custGeom>
              <a:avLst/>
              <a:gdLst/>
              <a:ahLst/>
              <a:cxnLst/>
              <a:rect l="l" t="t" r="r" b="b"/>
              <a:pathLst>
                <a:path w="2815" h="2454" extrusionOk="0">
                  <a:moveTo>
                    <a:pt x="1" y="1"/>
                  </a:moveTo>
                  <a:lnTo>
                    <a:pt x="1" y="2453"/>
                  </a:lnTo>
                  <a:lnTo>
                    <a:pt x="2815" y="2453"/>
                  </a:lnTo>
                  <a:lnTo>
                    <a:pt x="2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4;p56">
              <a:extLst>
                <a:ext uri="{FF2B5EF4-FFF2-40B4-BE49-F238E27FC236}">
                  <a16:creationId xmlns:a16="http://schemas.microsoft.com/office/drawing/2014/main" id="{17C35A86-F300-441B-AFC1-8D45255788FF}"/>
                </a:ext>
              </a:extLst>
            </p:cNvPr>
            <p:cNvSpPr/>
            <p:nvPr/>
          </p:nvSpPr>
          <p:spPr>
            <a:xfrm>
              <a:off x="2918325" y="3645300"/>
              <a:ext cx="799400" cy="510250"/>
            </a:xfrm>
            <a:custGeom>
              <a:avLst/>
              <a:gdLst/>
              <a:ahLst/>
              <a:cxnLst/>
              <a:rect l="l" t="t" r="r" b="b"/>
              <a:pathLst>
                <a:path w="31976" h="20410" extrusionOk="0">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5;p56">
              <a:extLst>
                <a:ext uri="{FF2B5EF4-FFF2-40B4-BE49-F238E27FC236}">
                  <a16:creationId xmlns:a16="http://schemas.microsoft.com/office/drawing/2014/main" id="{55A841FA-CAC2-429C-8B1B-AF8BBC865C9F}"/>
                </a:ext>
              </a:extLst>
            </p:cNvPr>
            <p:cNvSpPr/>
            <p:nvPr/>
          </p:nvSpPr>
          <p:spPr>
            <a:xfrm>
              <a:off x="3362575" y="4296250"/>
              <a:ext cx="641250" cy="538400"/>
            </a:xfrm>
            <a:custGeom>
              <a:avLst/>
              <a:gdLst/>
              <a:ahLst/>
              <a:cxnLst/>
              <a:rect l="l" t="t" r="r" b="b"/>
              <a:pathLst>
                <a:path w="25650" h="21536" extrusionOk="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6;p56">
              <a:extLst>
                <a:ext uri="{FF2B5EF4-FFF2-40B4-BE49-F238E27FC236}">
                  <a16:creationId xmlns:a16="http://schemas.microsoft.com/office/drawing/2014/main" id="{F47D5B3D-6444-46CF-A235-870F67FB303E}"/>
                </a:ext>
              </a:extLst>
            </p:cNvPr>
            <p:cNvSpPr/>
            <p:nvPr/>
          </p:nvSpPr>
          <p:spPr>
            <a:xfrm>
              <a:off x="3589700" y="3918675"/>
              <a:ext cx="186975" cy="377600"/>
            </a:xfrm>
            <a:custGeom>
              <a:avLst/>
              <a:gdLst/>
              <a:ahLst/>
              <a:cxnLst/>
              <a:rect l="l" t="t" r="r" b="b"/>
              <a:pathLst>
                <a:path w="7479" h="15104" extrusionOk="0">
                  <a:moveTo>
                    <a:pt x="1" y="0"/>
                  </a:moveTo>
                  <a:lnTo>
                    <a:pt x="1" y="15103"/>
                  </a:lnTo>
                  <a:lnTo>
                    <a:pt x="7479" y="15103"/>
                  </a:lnTo>
                  <a:lnTo>
                    <a:pt x="74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7;p56">
              <a:extLst>
                <a:ext uri="{FF2B5EF4-FFF2-40B4-BE49-F238E27FC236}">
                  <a16:creationId xmlns:a16="http://schemas.microsoft.com/office/drawing/2014/main" id="{E31BC89F-ED6F-411B-A0B1-80E76931011E}"/>
                </a:ext>
              </a:extLst>
            </p:cNvPr>
            <p:cNvSpPr/>
            <p:nvPr/>
          </p:nvSpPr>
          <p:spPr>
            <a:xfrm>
              <a:off x="3560575" y="3889850"/>
              <a:ext cx="246925" cy="42925"/>
            </a:xfrm>
            <a:custGeom>
              <a:avLst/>
              <a:gdLst/>
              <a:ahLst/>
              <a:cxnLst/>
              <a:rect l="l" t="t" r="r" b="b"/>
              <a:pathLst>
                <a:path w="9877" h="1717" extrusionOk="0">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8;p56">
              <a:extLst>
                <a:ext uri="{FF2B5EF4-FFF2-40B4-BE49-F238E27FC236}">
                  <a16:creationId xmlns:a16="http://schemas.microsoft.com/office/drawing/2014/main" id="{84A3BC10-D793-473A-8E50-7512C8315ED8}"/>
                </a:ext>
              </a:extLst>
            </p:cNvPr>
            <p:cNvSpPr/>
            <p:nvPr/>
          </p:nvSpPr>
          <p:spPr>
            <a:xfrm>
              <a:off x="3816525" y="2665675"/>
              <a:ext cx="186975" cy="681800"/>
            </a:xfrm>
            <a:custGeom>
              <a:avLst/>
              <a:gdLst/>
              <a:ahLst/>
              <a:cxnLst/>
              <a:rect l="l" t="t" r="r" b="b"/>
              <a:pathLst>
                <a:path w="7479" h="27272" extrusionOk="0">
                  <a:moveTo>
                    <a:pt x="0" y="1"/>
                  </a:moveTo>
                  <a:lnTo>
                    <a:pt x="0" y="23613"/>
                  </a:lnTo>
                  <a:cubicBezTo>
                    <a:pt x="41" y="25637"/>
                    <a:pt x="1702" y="27272"/>
                    <a:pt x="3739" y="27272"/>
                  </a:cubicBezTo>
                  <a:cubicBezTo>
                    <a:pt x="5776" y="27272"/>
                    <a:pt x="7438" y="25637"/>
                    <a:pt x="7478" y="23613"/>
                  </a:cubicBezTo>
                  <a:lnTo>
                    <a:pt x="7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9;p56">
              <a:extLst>
                <a:ext uri="{FF2B5EF4-FFF2-40B4-BE49-F238E27FC236}">
                  <a16:creationId xmlns:a16="http://schemas.microsoft.com/office/drawing/2014/main" id="{72CCE274-BAC2-4606-A045-053FFACFEE18}"/>
                </a:ext>
              </a:extLst>
            </p:cNvPr>
            <p:cNvSpPr/>
            <p:nvPr/>
          </p:nvSpPr>
          <p:spPr>
            <a:xfrm>
              <a:off x="3841650" y="3028525"/>
              <a:ext cx="137050" cy="288800"/>
            </a:xfrm>
            <a:custGeom>
              <a:avLst/>
              <a:gdLst/>
              <a:ahLst/>
              <a:cxnLst/>
              <a:rect l="l" t="t" r="r" b="b"/>
              <a:pathLst>
                <a:path w="5482" h="11552" extrusionOk="0">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0;p56">
              <a:extLst>
                <a:ext uri="{FF2B5EF4-FFF2-40B4-BE49-F238E27FC236}">
                  <a16:creationId xmlns:a16="http://schemas.microsoft.com/office/drawing/2014/main" id="{AAD09207-04BD-49DC-9219-6DEA61A815AC}"/>
                </a:ext>
              </a:extLst>
            </p:cNvPr>
            <p:cNvSpPr/>
            <p:nvPr/>
          </p:nvSpPr>
          <p:spPr>
            <a:xfrm>
              <a:off x="3787050" y="2629850"/>
              <a:ext cx="247250" cy="42900"/>
            </a:xfrm>
            <a:custGeom>
              <a:avLst/>
              <a:gdLst/>
              <a:ahLst/>
              <a:cxnLst/>
              <a:rect l="l" t="t" r="r" b="b"/>
              <a:pathLst>
                <a:path w="9890" h="1716" extrusionOk="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1;p56">
              <a:extLst>
                <a:ext uri="{FF2B5EF4-FFF2-40B4-BE49-F238E27FC236}">
                  <a16:creationId xmlns:a16="http://schemas.microsoft.com/office/drawing/2014/main" id="{A6922330-C761-4049-B48D-3A84A0E895CC}"/>
                </a:ext>
              </a:extLst>
            </p:cNvPr>
            <p:cNvSpPr/>
            <p:nvPr/>
          </p:nvSpPr>
          <p:spPr>
            <a:xfrm>
              <a:off x="3415175" y="4498250"/>
              <a:ext cx="535725" cy="309600"/>
            </a:xfrm>
            <a:custGeom>
              <a:avLst/>
              <a:gdLst/>
              <a:ahLst/>
              <a:cxnLst/>
              <a:rect l="l" t="t" r="r" b="b"/>
              <a:pathLst>
                <a:path w="21429" h="12384" extrusionOk="0">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2;p56">
              <a:extLst>
                <a:ext uri="{FF2B5EF4-FFF2-40B4-BE49-F238E27FC236}">
                  <a16:creationId xmlns:a16="http://schemas.microsoft.com/office/drawing/2014/main" id="{BF796F1E-A008-4757-AB51-42D017C86C42}"/>
                </a:ext>
              </a:extLst>
            </p:cNvPr>
            <p:cNvSpPr/>
            <p:nvPr/>
          </p:nvSpPr>
          <p:spPr>
            <a:xfrm>
              <a:off x="3529075" y="4465775"/>
              <a:ext cx="88125" cy="75275"/>
            </a:xfrm>
            <a:custGeom>
              <a:avLst/>
              <a:gdLst/>
              <a:ahLst/>
              <a:cxnLst/>
              <a:rect l="l" t="t" r="r" b="b"/>
              <a:pathLst>
                <a:path w="3525" h="3011" extrusionOk="0">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3;p56">
              <a:extLst>
                <a:ext uri="{FF2B5EF4-FFF2-40B4-BE49-F238E27FC236}">
                  <a16:creationId xmlns:a16="http://schemas.microsoft.com/office/drawing/2014/main" id="{01413A34-9A2D-4034-9B02-92123D9F3F4B}"/>
                </a:ext>
              </a:extLst>
            </p:cNvPr>
            <p:cNvSpPr/>
            <p:nvPr/>
          </p:nvSpPr>
          <p:spPr>
            <a:xfrm>
              <a:off x="3626900" y="4472475"/>
              <a:ext cx="20450" cy="17775"/>
            </a:xfrm>
            <a:custGeom>
              <a:avLst/>
              <a:gdLst/>
              <a:ahLst/>
              <a:cxnLst/>
              <a:rect l="l" t="t" r="r" b="b"/>
              <a:pathLst>
                <a:path w="818" h="711" extrusionOk="0">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4;p56">
              <a:extLst>
                <a:ext uri="{FF2B5EF4-FFF2-40B4-BE49-F238E27FC236}">
                  <a16:creationId xmlns:a16="http://schemas.microsoft.com/office/drawing/2014/main" id="{E3DF280A-A682-4012-878F-5EBDD593BDB9}"/>
                </a:ext>
              </a:extLst>
            </p:cNvPr>
            <p:cNvSpPr/>
            <p:nvPr/>
          </p:nvSpPr>
          <p:spPr>
            <a:xfrm>
              <a:off x="3699600" y="4479825"/>
              <a:ext cx="41575" cy="35650"/>
            </a:xfrm>
            <a:custGeom>
              <a:avLst/>
              <a:gdLst/>
              <a:ahLst/>
              <a:cxnLst/>
              <a:rect l="l" t="t" r="r" b="b"/>
              <a:pathLst>
                <a:path w="1663" h="1426" extrusionOk="0">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5;p56">
              <a:extLst>
                <a:ext uri="{FF2B5EF4-FFF2-40B4-BE49-F238E27FC236}">
                  <a16:creationId xmlns:a16="http://schemas.microsoft.com/office/drawing/2014/main" id="{A176361A-38FB-4567-9CE0-A18F7F2EAB93}"/>
                </a:ext>
              </a:extLst>
            </p:cNvPr>
            <p:cNvSpPr/>
            <p:nvPr/>
          </p:nvSpPr>
          <p:spPr>
            <a:xfrm>
              <a:off x="3741800" y="4444650"/>
              <a:ext cx="70725" cy="70725"/>
            </a:xfrm>
            <a:custGeom>
              <a:avLst/>
              <a:gdLst/>
              <a:ahLst/>
              <a:cxnLst/>
              <a:rect l="l" t="t" r="r" b="b"/>
              <a:pathLst>
                <a:path w="2829" h="2829" extrusionOk="0">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6;p56">
              <a:extLst>
                <a:ext uri="{FF2B5EF4-FFF2-40B4-BE49-F238E27FC236}">
                  <a16:creationId xmlns:a16="http://schemas.microsoft.com/office/drawing/2014/main" id="{5A6BEADB-43E5-43A8-B6F5-8233DCACDB60}"/>
                </a:ext>
              </a:extLst>
            </p:cNvPr>
            <p:cNvSpPr/>
            <p:nvPr/>
          </p:nvSpPr>
          <p:spPr>
            <a:xfrm>
              <a:off x="3777000" y="2751800"/>
              <a:ext cx="256650" cy="144750"/>
            </a:xfrm>
            <a:custGeom>
              <a:avLst/>
              <a:gdLst/>
              <a:ahLst/>
              <a:cxnLst/>
              <a:rect l="l" t="t" r="r" b="b"/>
              <a:pathLst>
                <a:path w="10266" h="5790" extrusionOk="0">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7;p56">
              <a:extLst>
                <a:ext uri="{FF2B5EF4-FFF2-40B4-BE49-F238E27FC236}">
                  <a16:creationId xmlns:a16="http://schemas.microsoft.com/office/drawing/2014/main" id="{4F6F8993-B84C-4B6E-BCAE-2D403CE1799E}"/>
                </a:ext>
              </a:extLst>
            </p:cNvPr>
            <p:cNvSpPr/>
            <p:nvPr/>
          </p:nvSpPr>
          <p:spPr>
            <a:xfrm>
              <a:off x="4881550" y="3486825"/>
              <a:ext cx="187300" cy="681800"/>
            </a:xfrm>
            <a:custGeom>
              <a:avLst/>
              <a:gdLst/>
              <a:ahLst/>
              <a:cxnLst/>
              <a:rect l="l" t="t" r="r" b="b"/>
              <a:pathLst>
                <a:path w="7492" h="27272" extrusionOk="0">
                  <a:moveTo>
                    <a:pt x="1" y="1"/>
                  </a:moveTo>
                  <a:lnTo>
                    <a:pt x="1" y="23613"/>
                  </a:lnTo>
                  <a:cubicBezTo>
                    <a:pt x="41" y="25650"/>
                    <a:pt x="1716" y="27271"/>
                    <a:pt x="3740" y="27271"/>
                  </a:cubicBezTo>
                  <a:cubicBezTo>
                    <a:pt x="5777" y="27271"/>
                    <a:pt x="7438" y="25650"/>
                    <a:pt x="7492" y="23613"/>
                  </a:cubicBezTo>
                  <a:lnTo>
                    <a:pt x="74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8;p56">
              <a:extLst>
                <a:ext uri="{FF2B5EF4-FFF2-40B4-BE49-F238E27FC236}">
                  <a16:creationId xmlns:a16="http://schemas.microsoft.com/office/drawing/2014/main" id="{7187FC78-8932-4114-88B5-B65441CE5E88}"/>
                </a:ext>
              </a:extLst>
            </p:cNvPr>
            <p:cNvSpPr/>
            <p:nvPr/>
          </p:nvSpPr>
          <p:spPr>
            <a:xfrm>
              <a:off x="4852400" y="3457675"/>
              <a:ext cx="246950" cy="43250"/>
            </a:xfrm>
            <a:custGeom>
              <a:avLst/>
              <a:gdLst/>
              <a:ahLst/>
              <a:cxnLst/>
              <a:rect l="l" t="t" r="r" b="b"/>
              <a:pathLst>
                <a:path w="9878" h="1730" extrusionOk="0">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9;p56">
              <a:extLst>
                <a:ext uri="{FF2B5EF4-FFF2-40B4-BE49-F238E27FC236}">
                  <a16:creationId xmlns:a16="http://schemas.microsoft.com/office/drawing/2014/main" id="{6AC7FDEB-2583-4947-B51A-7980FE300EBB}"/>
                </a:ext>
              </a:extLst>
            </p:cNvPr>
            <p:cNvSpPr/>
            <p:nvPr/>
          </p:nvSpPr>
          <p:spPr>
            <a:xfrm>
              <a:off x="4842350" y="3620825"/>
              <a:ext cx="256650" cy="144775"/>
            </a:xfrm>
            <a:custGeom>
              <a:avLst/>
              <a:gdLst/>
              <a:ahLst/>
              <a:cxnLst/>
              <a:rect l="l" t="t" r="r" b="b"/>
              <a:pathLst>
                <a:path w="10266" h="5791" extrusionOk="0">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40;p56">
              <a:extLst>
                <a:ext uri="{FF2B5EF4-FFF2-40B4-BE49-F238E27FC236}">
                  <a16:creationId xmlns:a16="http://schemas.microsoft.com/office/drawing/2014/main" id="{81616E36-3B38-4832-96B0-83CDDFBE726F}"/>
                </a:ext>
              </a:extLst>
            </p:cNvPr>
            <p:cNvSpPr/>
            <p:nvPr/>
          </p:nvSpPr>
          <p:spPr>
            <a:xfrm>
              <a:off x="3551175" y="4068425"/>
              <a:ext cx="257000" cy="144750"/>
            </a:xfrm>
            <a:custGeom>
              <a:avLst/>
              <a:gdLst/>
              <a:ahLst/>
              <a:cxnLst/>
              <a:rect l="l" t="t" r="r" b="b"/>
              <a:pathLst>
                <a:path w="10280" h="5790" extrusionOk="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41;p56">
              <a:extLst>
                <a:ext uri="{FF2B5EF4-FFF2-40B4-BE49-F238E27FC236}">
                  <a16:creationId xmlns:a16="http://schemas.microsoft.com/office/drawing/2014/main" id="{34C56B0D-7283-4386-A46C-16D5CF538656}"/>
                </a:ext>
              </a:extLst>
            </p:cNvPr>
            <p:cNvSpPr/>
            <p:nvPr/>
          </p:nvSpPr>
          <p:spPr>
            <a:xfrm>
              <a:off x="4543175" y="4003600"/>
              <a:ext cx="871100" cy="793350"/>
            </a:xfrm>
            <a:custGeom>
              <a:avLst/>
              <a:gdLst/>
              <a:ahLst/>
              <a:cxnLst/>
              <a:rect l="l" t="t" r="r" b="b"/>
              <a:pathLst>
                <a:path w="34844" h="31734" extrusionOk="0">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42;p56">
              <a:extLst>
                <a:ext uri="{FF2B5EF4-FFF2-40B4-BE49-F238E27FC236}">
                  <a16:creationId xmlns:a16="http://schemas.microsoft.com/office/drawing/2014/main" id="{57201D72-F6FE-4F78-9EAA-A37B6D58AC7C}"/>
                </a:ext>
              </a:extLst>
            </p:cNvPr>
            <p:cNvSpPr/>
            <p:nvPr/>
          </p:nvSpPr>
          <p:spPr>
            <a:xfrm>
              <a:off x="4573000" y="4321700"/>
              <a:ext cx="811775" cy="442925"/>
            </a:xfrm>
            <a:custGeom>
              <a:avLst/>
              <a:gdLst/>
              <a:ahLst/>
              <a:cxnLst/>
              <a:rect l="l" t="t" r="r" b="b"/>
              <a:pathLst>
                <a:path w="32471" h="17717" extrusionOk="0">
                  <a:moveTo>
                    <a:pt x="2011" y="1"/>
                  </a:moveTo>
                  <a:cubicBezTo>
                    <a:pt x="1" y="9100"/>
                    <a:pt x="6915" y="17717"/>
                    <a:pt x="16229" y="17717"/>
                  </a:cubicBezTo>
                  <a:cubicBezTo>
                    <a:pt x="25543" y="17717"/>
                    <a:pt x="32471" y="9100"/>
                    <a:pt x="304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3;p56">
              <a:extLst>
                <a:ext uri="{FF2B5EF4-FFF2-40B4-BE49-F238E27FC236}">
                  <a16:creationId xmlns:a16="http://schemas.microsoft.com/office/drawing/2014/main" id="{14D21917-936A-40C6-AFFA-1CAB09C2D038}"/>
                </a:ext>
              </a:extLst>
            </p:cNvPr>
            <p:cNvSpPr/>
            <p:nvPr/>
          </p:nvSpPr>
          <p:spPr>
            <a:xfrm>
              <a:off x="4777025" y="3657350"/>
              <a:ext cx="70375" cy="61675"/>
            </a:xfrm>
            <a:custGeom>
              <a:avLst/>
              <a:gdLst/>
              <a:ahLst/>
              <a:cxnLst/>
              <a:rect l="l" t="t" r="r" b="b"/>
              <a:pathLst>
                <a:path w="2815" h="2467" extrusionOk="0">
                  <a:moveTo>
                    <a:pt x="1" y="1"/>
                  </a:moveTo>
                  <a:lnTo>
                    <a:pt x="1" y="2466"/>
                  </a:lnTo>
                  <a:lnTo>
                    <a:pt x="2815" y="2466"/>
                  </a:lnTo>
                  <a:lnTo>
                    <a:pt x="2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4;p56">
              <a:extLst>
                <a:ext uri="{FF2B5EF4-FFF2-40B4-BE49-F238E27FC236}">
                  <a16:creationId xmlns:a16="http://schemas.microsoft.com/office/drawing/2014/main" id="{3BFEDEE7-CFB5-4E55-9F58-16F4118CC263}"/>
                </a:ext>
              </a:extLst>
            </p:cNvPr>
            <p:cNvSpPr/>
            <p:nvPr/>
          </p:nvSpPr>
          <p:spPr>
            <a:xfrm>
              <a:off x="4527775" y="2726325"/>
              <a:ext cx="69700" cy="202375"/>
            </a:xfrm>
            <a:custGeom>
              <a:avLst/>
              <a:gdLst/>
              <a:ahLst/>
              <a:cxnLst/>
              <a:rect l="l" t="t" r="r" b="b"/>
              <a:pathLst>
                <a:path w="2788" h="8095" extrusionOk="0">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5;p56">
              <a:extLst>
                <a:ext uri="{FF2B5EF4-FFF2-40B4-BE49-F238E27FC236}">
                  <a16:creationId xmlns:a16="http://schemas.microsoft.com/office/drawing/2014/main" id="{56D95FF6-B959-49D4-958D-B557CFBD7351}"/>
                </a:ext>
              </a:extLst>
            </p:cNvPr>
            <p:cNvSpPr/>
            <p:nvPr/>
          </p:nvSpPr>
          <p:spPr>
            <a:xfrm>
              <a:off x="4151550" y="3587000"/>
              <a:ext cx="70050" cy="202375"/>
            </a:xfrm>
            <a:custGeom>
              <a:avLst/>
              <a:gdLst/>
              <a:ahLst/>
              <a:cxnLst/>
              <a:rect l="l" t="t" r="r" b="b"/>
              <a:pathLst>
                <a:path w="2802" h="8095" extrusionOk="0">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6;p56">
              <a:extLst>
                <a:ext uri="{FF2B5EF4-FFF2-40B4-BE49-F238E27FC236}">
                  <a16:creationId xmlns:a16="http://schemas.microsoft.com/office/drawing/2014/main" id="{F1311C86-A39D-4DDC-8369-124E075E3956}"/>
                </a:ext>
              </a:extLst>
            </p:cNvPr>
            <p:cNvSpPr/>
            <p:nvPr/>
          </p:nvSpPr>
          <p:spPr>
            <a:xfrm>
              <a:off x="4523075" y="4039625"/>
              <a:ext cx="70050" cy="202025"/>
            </a:xfrm>
            <a:custGeom>
              <a:avLst/>
              <a:gdLst/>
              <a:ahLst/>
              <a:cxnLst/>
              <a:rect l="l" t="t" r="r" b="b"/>
              <a:pathLst>
                <a:path w="2802" h="8081" extrusionOk="0">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7;p56">
              <a:extLst>
                <a:ext uri="{FF2B5EF4-FFF2-40B4-BE49-F238E27FC236}">
                  <a16:creationId xmlns:a16="http://schemas.microsoft.com/office/drawing/2014/main" id="{1A5AC63C-051F-4697-B02A-2B27A7BB6531}"/>
                </a:ext>
              </a:extLst>
            </p:cNvPr>
            <p:cNvSpPr/>
            <p:nvPr/>
          </p:nvSpPr>
          <p:spPr>
            <a:xfrm>
              <a:off x="4341500" y="2477750"/>
              <a:ext cx="37875" cy="2484550"/>
            </a:xfrm>
            <a:custGeom>
              <a:avLst/>
              <a:gdLst/>
              <a:ahLst/>
              <a:cxnLst/>
              <a:rect l="l" t="t" r="r" b="b"/>
              <a:pathLst>
                <a:path w="1515" h="99382" extrusionOk="0">
                  <a:moveTo>
                    <a:pt x="1" y="0"/>
                  </a:moveTo>
                  <a:lnTo>
                    <a:pt x="1" y="99381"/>
                  </a:lnTo>
                  <a:lnTo>
                    <a:pt x="1515" y="99381"/>
                  </a:lnTo>
                  <a:lnTo>
                    <a:pt x="1515" y="0"/>
                  </a:ln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8;p56">
              <a:extLst>
                <a:ext uri="{FF2B5EF4-FFF2-40B4-BE49-F238E27FC236}">
                  <a16:creationId xmlns:a16="http://schemas.microsoft.com/office/drawing/2014/main" id="{2C8B9B11-0433-4452-AEAC-CB44EF95621D}"/>
                </a:ext>
              </a:extLst>
            </p:cNvPr>
            <p:cNvSpPr/>
            <p:nvPr/>
          </p:nvSpPr>
          <p:spPr>
            <a:xfrm>
              <a:off x="3308950" y="4917700"/>
              <a:ext cx="2140500" cy="89150"/>
            </a:xfrm>
            <a:custGeom>
              <a:avLst/>
              <a:gdLst/>
              <a:ahLst/>
              <a:cxnLst/>
              <a:rect l="l" t="t" r="r" b="b"/>
              <a:pathLst>
                <a:path w="85620" h="3566" extrusionOk="0">
                  <a:moveTo>
                    <a:pt x="1" y="1"/>
                  </a:moveTo>
                  <a:lnTo>
                    <a:pt x="1" y="3566"/>
                  </a:lnTo>
                  <a:lnTo>
                    <a:pt x="85619" y="3566"/>
                  </a:lnTo>
                  <a:lnTo>
                    <a:pt x="8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9;p56">
              <a:extLst>
                <a:ext uri="{FF2B5EF4-FFF2-40B4-BE49-F238E27FC236}">
                  <a16:creationId xmlns:a16="http://schemas.microsoft.com/office/drawing/2014/main" id="{2C45C89E-6437-4FAF-9127-2C1C3D78CEF4}"/>
                </a:ext>
              </a:extLst>
            </p:cNvPr>
            <p:cNvSpPr/>
            <p:nvPr/>
          </p:nvSpPr>
          <p:spPr>
            <a:xfrm>
              <a:off x="2561850" y="3684825"/>
              <a:ext cx="198025" cy="723675"/>
            </a:xfrm>
            <a:custGeom>
              <a:avLst/>
              <a:gdLst/>
              <a:ahLst/>
              <a:cxnLst/>
              <a:rect l="l" t="t" r="r" b="b"/>
              <a:pathLst>
                <a:path w="7921" h="28947" extrusionOk="0">
                  <a:moveTo>
                    <a:pt x="1" y="1"/>
                  </a:moveTo>
                  <a:lnTo>
                    <a:pt x="1" y="24993"/>
                  </a:lnTo>
                  <a:cubicBezTo>
                    <a:pt x="1" y="27178"/>
                    <a:pt x="1770" y="28947"/>
                    <a:pt x="3954" y="28947"/>
                  </a:cubicBezTo>
                  <a:cubicBezTo>
                    <a:pt x="6152" y="28947"/>
                    <a:pt x="7921" y="27178"/>
                    <a:pt x="7921" y="24993"/>
                  </a:cubicBezTo>
                  <a:lnTo>
                    <a:pt x="79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0;p56">
              <a:extLst>
                <a:ext uri="{FF2B5EF4-FFF2-40B4-BE49-F238E27FC236}">
                  <a16:creationId xmlns:a16="http://schemas.microsoft.com/office/drawing/2014/main" id="{11118974-8536-4F1B-834A-29A17F5F7B5A}"/>
                </a:ext>
              </a:extLst>
            </p:cNvPr>
            <p:cNvSpPr/>
            <p:nvPr/>
          </p:nvSpPr>
          <p:spPr>
            <a:xfrm>
              <a:off x="2523325" y="3654000"/>
              <a:ext cx="268725" cy="45250"/>
            </a:xfrm>
            <a:custGeom>
              <a:avLst/>
              <a:gdLst/>
              <a:ahLst/>
              <a:cxnLst/>
              <a:rect l="l" t="t" r="r" b="b"/>
              <a:pathLst>
                <a:path w="10749" h="1810" extrusionOk="0">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1;p56">
              <a:extLst>
                <a:ext uri="{FF2B5EF4-FFF2-40B4-BE49-F238E27FC236}">
                  <a16:creationId xmlns:a16="http://schemas.microsoft.com/office/drawing/2014/main" id="{29067579-05E7-452F-94D5-04892710AC8E}"/>
                </a:ext>
              </a:extLst>
            </p:cNvPr>
            <p:cNvSpPr/>
            <p:nvPr/>
          </p:nvSpPr>
          <p:spPr>
            <a:xfrm>
              <a:off x="2240250" y="4231700"/>
              <a:ext cx="844600" cy="775150"/>
            </a:xfrm>
            <a:custGeom>
              <a:avLst/>
              <a:gdLst/>
              <a:ahLst/>
              <a:cxnLst/>
              <a:rect l="l" t="t" r="r" b="b"/>
              <a:pathLst>
                <a:path w="33784" h="31006" extrusionOk="0">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52;p56">
              <a:extLst>
                <a:ext uri="{FF2B5EF4-FFF2-40B4-BE49-F238E27FC236}">
                  <a16:creationId xmlns:a16="http://schemas.microsoft.com/office/drawing/2014/main" id="{09675381-1D1D-437F-8A42-D67AA766E190}"/>
                </a:ext>
              </a:extLst>
            </p:cNvPr>
            <p:cNvSpPr/>
            <p:nvPr/>
          </p:nvSpPr>
          <p:spPr>
            <a:xfrm>
              <a:off x="2656000" y="4109625"/>
              <a:ext cx="323650" cy="375800"/>
            </a:xfrm>
            <a:custGeom>
              <a:avLst/>
              <a:gdLst/>
              <a:ahLst/>
              <a:cxnLst/>
              <a:rect l="l" t="t" r="r" b="b"/>
              <a:pathLst>
                <a:path w="12946" h="15032" extrusionOk="0">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53;p56">
              <a:extLst>
                <a:ext uri="{FF2B5EF4-FFF2-40B4-BE49-F238E27FC236}">
                  <a16:creationId xmlns:a16="http://schemas.microsoft.com/office/drawing/2014/main" id="{B1CF87DE-7099-4730-ADEF-DE9031179701}"/>
                </a:ext>
              </a:extLst>
            </p:cNvPr>
            <p:cNvSpPr/>
            <p:nvPr/>
          </p:nvSpPr>
          <p:spPr>
            <a:xfrm>
              <a:off x="2870425" y="4085925"/>
              <a:ext cx="133700" cy="108175"/>
            </a:xfrm>
            <a:custGeom>
              <a:avLst/>
              <a:gdLst/>
              <a:ahLst/>
              <a:cxnLst/>
              <a:rect l="l" t="t" r="r" b="b"/>
              <a:pathLst>
                <a:path w="5348" h="4327" extrusionOk="0">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54;p56">
              <a:extLst>
                <a:ext uri="{FF2B5EF4-FFF2-40B4-BE49-F238E27FC236}">
                  <a16:creationId xmlns:a16="http://schemas.microsoft.com/office/drawing/2014/main" id="{F1B801ED-A449-4CBA-BC4A-76AE6BA56CCA}"/>
                </a:ext>
              </a:extLst>
            </p:cNvPr>
            <p:cNvSpPr/>
            <p:nvPr/>
          </p:nvSpPr>
          <p:spPr>
            <a:xfrm>
              <a:off x="2255650" y="4577650"/>
              <a:ext cx="794375" cy="391350"/>
            </a:xfrm>
            <a:custGeom>
              <a:avLst/>
              <a:gdLst/>
              <a:ahLst/>
              <a:cxnLst/>
              <a:rect l="l" t="t" r="r" b="b"/>
              <a:pathLst>
                <a:path w="31775" h="15654" extrusionOk="0">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5;p56">
              <a:extLst>
                <a:ext uri="{FF2B5EF4-FFF2-40B4-BE49-F238E27FC236}">
                  <a16:creationId xmlns:a16="http://schemas.microsoft.com/office/drawing/2014/main" id="{83038906-D9E9-447C-B87F-DC53C753856B}"/>
                </a:ext>
              </a:extLst>
            </p:cNvPr>
            <p:cNvSpPr/>
            <p:nvPr/>
          </p:nvSpPr>
          <p:spPr>
            <a:xfrm>
              <a:off x="2843625" y="4508150"/>
              <a:ext cx="153450" cy="140050"/>
            </a:xfrm>
            <a:custGeom>
              <a:avLst/>
              <a:gdLst/>
              <a:ahLst/>
              <a:cxnLst/>
              <a:rect l="l" t="t" r="r" b="b"/>
              <a:pathLst>
                <a:path w="6138" h="5602" extrusionOk="0">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6;p56">
              <a:extLst>
                <a:ext uri="{FF2B5EF4-FFF2-40B4-BE49-F238E27FC236}">
                  <a16:creationId xmlns:a16="http://schemas.microsoft.com/office/drawing/2014/main" id="{6C37CAAC-A30D-491F-96D6-50A05E46DB67}"/>
                </a:ext>
              </a:extLst>
            </p:cNvPr>
            <p:cNvSpPr/>
            <p:nvPr/>
          </p:nvSpPr>
          <p:spPr>
            <a:xfrm>
              <a:off x="2785325" y="4559225"/>
              <a:ext cx="48925" cy="41950"/>
            </a:xfrm>
            <a:custGeom>
              <a:avLst/>
              <a:gdLst/>
              <a:ahLst/>
              <a:cxnLst/>
              <a:rect l="l" t="t" r="r" b="b"/>
              <a:pathLst>
                <a:path w="1957" h="1678" extrusionOk="0">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7;p56">
              <a:extLst>
                <a:ext uri="{FF2B5EF4-FFF2-40B4-BE49-F238E27FC236}">
                  <a16:creationId xmlns:a16="http://schemas.microsoft.com/office/drawing/2014/main" id="{5E62D394-3F3F-4CF8-A077-9A805CC1EA56}"/>
                </a:ext>
              </a:extLst>
            </p:cNvPr>
            <p:cNvSpPr/>
            <p:nvPr/>
          </p:nvSpPr>
          <p:spPr>
            <a:xfrm>
              <a:off x="2321650" y="4503075"/>
              <a:ext cx="149775" cy="135775"/>
            </a:xfrm>
            <a:custGeom>
              <a:avLst/>
              <a:gdLst/>
              <a:ahLst/>
              <a:cxnLst/>
              <a:rect l="l" t="t" r="r" b="b"/>
              <a:pathLst>
                <a:path w="5991" h="5431" extrusionOk="0">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8;p56">
              <a:extLst>
                <a:ext uri="{FF2B5EF4-FFF2-40B4-BE49-F238E27FC236}">
                  <a16:creationId xmlns:a16="http://schemas.microsoft.com/office/drawing/2014/main" id="{034A9462-D2C5-4EA4-AF43-1825089709DD}"/>
                </a:ext>
              </a:extLst>
            </p:cNvPr>
            <p:cNvSpPr/>
            <p:nvPr/>
          </p:nvSpPr>
          <p:spPr>
            <a:xfrm>
              <a:off x="2418475" y="4733100"/>
              <a:ext cx="91150" cy="78125"/>
            </a:xfrm>
            <a:custGeom>
              <a:avLst/>
              <a:gdLst/>
              <a:ahLst/>
              <a:cxnLst/>
              <a:rect l="l" t="t" r="r" b="b"/>
              <a:pathLst>
                <a:path w="3646" h="3125" extrusionOk="0">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9;p56">
              <a:extLst>
                <a:ext uri="{FF2B5EF4-FFF2-40B4-BE49-F238E27FC236}">
                  <a16:creationId xmlns:a16="http://schemas.microsoft.com/office/drawing/2014/main" id="{1FA63636-E861-4AB6-AE55-E79E0471CDD6}"/>
                </a:ext>
              </a:extLst>
            </p:cNvPr>
            <p:cNvSpPr/>
            <p:nvPr/>
          </p:nvSpPr>
          <p:spPr>
            <a:xfrm>
              <a:off x="2531375" y="4696250"/>
              <a:ext cx="35200" cy="29875"/>
            </a:xfrm>
            <a:custGeom>
              <a:avLst/>
              <a:gdLst/>
              <a:ahLst/>
              <a:cxnLst/>
              <a:rect l="l" t="t" r="r" b="b"/>
              <a:pathLst>
                <a:path w="1408" h="1195" extrusionOk="0">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0;p56">
              <a:extLst>
                <a:ext uri="{FF2B5EF4-FFF2-40B4-BE49-F238E27FC236}">
                  <a16:creationId xmlns:a16="http://schemas.microsoft.com/office/drawing/2014/main" id="{CF37AED4-A757-4624-BCFC-A22027D81D33}"/>
                </a:ext>
              </a:extLst>
            </p:cNvPr>
            <p:cNvSpPr/>
            <p:nvPr/>
          </p:nvSpPr>
          <p:spPr>
            <a:xfrm>
              <a:off x="2542100" y="4830950"/>
              <a:ext cx="100525" cy="86125"/>
            </a:xfrm>
            <a:custGeom>
              <a:avLst/>
              <a:gdLst/>
              <a:ahLst/>
              <a:cxnLst/>
              <a:rect l="l" t="t" r="r" b="b"/>
              <a:pathLst>
                <a:path w="4021" h="3445" extrusionOk="0">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1;p56">
              <a:extLst>
                <a:ext uri="{FF2B5EF4-FFF2-40B4-BE49-F238E27FC236}">
                  <a16:creationId xmlns:a16="http://schemas.microsoft.com/office/drawing/2014/main" id="{5033D046-5566-401A-A7CD-CA5713BB3967}"/>
                </a:ext>
              </a:extLst>
            </p:cNvPr>
            <p:cNvSpPr/>
            <p:nvPr/>
          </p:nvSpPr>
          <p:spPr>
            <a:xfrm>
              <a:off x="2741425" y="4629250"/>
              <a:ext cx="161850" cy="161850"/>
            </a:xfrm>
            <a:custGeom>
              <a:avLst/>
              <a:gdLst/>
              <a:ahLst/>
              <a:cxnLst/>
              <a:rect l="l" t="t" r="r" b="b"/>
              <a:pathLst>
                <a:path w="6474" h="6474" extrusionOk="0">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2;p56">
              <a:extLst>
                <a:ext uri="{FF2B5EF4-FFF2-40B4-BE49-F238E27FC236}">
                  <a16:creationId xmlns:a16="http://schemas.microsoft.com/office/drawing/2014/main" id="{63293814-8DE9-43CE-9DCA-8A2533C415FB}"/>
                </a:ext>
              </a:extLst>
            </p:cNvPr>
            <p:cNvSpPr/>
            <p:nvPr/>
          </p:nvSpPr>
          <p:spPr>
            <a:xfrm>
              <a:off x="2931400" y="4684200"/>
              <a:ext cx="33850" cy="33850"/>
            </a:xfrm>
            <a:custGeom>
              <a:avLst/>
              <a:gdLst/>
              <a:ahLst/>
              <a:cxnLst/>
              <a:rect l="l" t="t" r="r" b="b"/>
              <a:pathLst>
                <a:path w="1354" h="1354" extrusionOk="0">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3;p56">
              <a:extLst>
                <a:ext uri="{FF2B5EF4-FFF2-40B4-BE49-F238E27FC236}">
                  <a16:creationId xmlns:a16="http://schemas.microsoft.com/office/drawing/2014/main" id="{D410C95F-444E-4E40-B797-D48E05382847}"/>
                </a:ext>
              </a:extLst>
            </p:cNvPr>
            <p:cNvSpPr/>
            <p:nvPr/>
          </p:nvSpPr>
          <p:spPr>
            <a:xfrm>
              <a:off x="2892525" y="4812175"/>
              <a:ext cx="23825" cy="23825"/>
            </a:xfrm>
            <a:custGeom>
              <a:avLst/>
              <a:gdLst/>
              <a:ahLst/>
              <a:cxnLst/>
              <a:rect l="l" t="t" r="r" b="b"/>
              <a:pathLst>
                <a:path w="953" h="953" extrusionOk="0">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64;p56">
              <a:extLst>
                <a:ext uri="{FF2B5EF4-FFF2-40B4-BE49-F238E27FC236}">
                  <a16:creationId xmlns:a16="http://schemas.microsoft.com/office/drawing/2014/main" id="{4F523401-7ACB-4828-AE92-6671C06D5729}"/>
                </a:ext>
              </a:extLst>
            </p:cNvPr>
            <p:cNvSpPr/>
            <p:nvPr/>
          </p:nvSpPr>
          <p:spPr>
            <a:xfrm>
              <a:off x="2713300" y="4308050"/>
              <a:ext cx="322975" cy="284000"/>
            </a:xfrm>
            <a:custGeom>
              <a:avLst/>
              <a:gdLst/>
              <a:ahLst/>
              <a:cxnLst/>
              <a:rect l="l" t="t" r="r" b="b"/>
              <a:pathLst>
                <a:path w="12919" h="11360" extrusionOk="0">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65;p56">
              <a:extLst>
                <a:ext uri="{FF2B5EF4-FFF2-40B4-BE49-F238E27FC236}">
                  <a16:creationId xmlns:a16="http://schemas.microsoft.com/office/drawing/2014/main" id="{A9B221A4-9180-41F7-BF4F-61DE2C0FAFE2}"/>
                </a:ext>
              </a:extLst>
            </p:cNvPr>
            <p:cNvSpPr/>
            <p:nvPr/>
          </p:nvSpPr>
          <p:spPr>
            <a:xfrm>
              <a:off x="2971925" y="4611500"/>
              <a:ext cx="63350" cy="54600"/>
            </a:xfrm>
            <a:custGeom>
              <a:avLst/>
              <a:gdLst/>
              <a:ahLst/>
              <a:cxnLst/>
              <a:rect l="l" t="t" r="r" b="b"/>
              <a:pathLst>
                <a:path w="2534" h="2184" extrusionOk="0">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66;p56">
              <a:extLst>
                <a:ext uri="{FF2B5EF4-FFF2-40B4-BE49-F238E27FC236}">
                  <a16:creationId xmlns:a16="http://schemas.microsoft.com/office/drawing/2014/main" id="{C880C775-1013-44E3-A469-BEAD2AEC10C6}"/>
                </a:ext>
              </a:extLst>
            </p:cNvPr>
            <p:cNvSpPr/>
            <p:nvPr/>
          </p:nvSpPr>
          <p:spPr>
            <a:xfrm>
              <a:off x="3745150" y="4333025"/>
              <a:ext cx="174925" cy="373700"/>
            </a:xfrm>
            <a:custGeom>
              <a:avLst/>
              <a:gdLst/>
              <a:ahLst/>
              <a:cxnLst/>
              <a:rect l="l" t="t" r="r" b="b"/>
              <a:pathLst>
                <a:path w="6997" h="14948" extrusionOk="0">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7;p56">
              <a:extLst>
                <a:ext uri="{FF2B5EF4-FFF2-40B4-BE49-F238E27FC236}">
                  <a16:creationId xmlns:a16="http://schemas.microsoft.com/office/drawing/2014/main" id="{D80C5AC4-1A5B-4F50-8C81-068C5BA4D81A}"/>
                </a:ext>
              </a:extLst>
            </p:cNvPr>
            <p:cNvSpPr/>
            <p:nvPr/>
          </p:nvSpPr>
          <p:spPr>
            <a:xfrm>
              <a:off x="3547825" y="4635275"/>
              <a:ext cx="50950" cy="43325"/>
            </a:xfrm>
            <a:custGeom>
              <a:avLst/>
              <a:gdLst/>
              <a:ahLst/>
              <a:cxnLst/>
              <a:rect l="l" t="t" r="r" b="b"/>
              <a:pathLst>
                <a:path w="2038" h="1733" extrusionOk="0">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8;p56">
              <a:extLst>
                <a:ext uri="{FF2B5EF4-FFF2-40B4-BE49-F238E27FC236}">
                  <a16:creationId xmlns:a16="http://schemas.microsoft.com/office/drawing/2014/main" id="{06B54B0A-6673-4DEE-B38B-90002394DAF3}"/>
                </a:ext>
              </a:extLst>
            </p:cNvPr>
            <p:cNvSpPr/>
            <p:nvPr/>
          </p:nvSpPr>
          <p:spPr>
            <a:xfrm>
              <a:off x="3597425" y="4570300"/>
              <a:ext cx="61650" cy="61650"/>
            </a:xfrm>
            <a:custGeom>
              <a:avLst/>
              <a:gdLst/>
              <a:ahLst/>
              <a:cxnLst/>
              <a:rect l="l" t="t" r="r" b="b"/>
              <a:pathLst>
                <a:path w="2466" h="2466" extrusionOk="0">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9;p56">
              <a:extLst>
                <a:ext uri="{FF2B5EF4-FFF2-40B4-BE49-F238E27FC236}">
                  <a16:creationId xmlns:a16="http://schemas.microsoft.com/office/drawing/2014/main" id="{74C2666A-C4EF-4C0C-ADA8-19A42CD51D87}"/>
                </a:ext>
              </a:extLst>
            </p:cNvPr>
            <p:cNvSpPr/>
            <p:nvPr/>
          </p:nvSpPr>
          <p:spPr>
            <a:xfrm>
              <a:off x="3633275" y="4683525"/>
              <a:ext cx="11750" cy="10000"/>
            </a:xfrm>
            <a:custGeom>
              <a:avLst/>
              <a:gdLst/>
              <a:ahLst/>
              <a:cxnLst/>
              <a:rect l="l" t="t" r="r" b="b"/>
              <a:pathLst>
                <a:path w="470" h="400" extrusionOk="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0;p56">
              <a:extLst>
                <a:ext uri="{FF2B5EF4-FFF2-40B4-BE49-F238E27FC236}">
                  <a16:creationId xmlns:a16="http://schemas.microsoft.com/office/drawing/2014/main" id="{E8C5C275-F6B0-4E06-91FC-DCFDE451A312}"/>
                </a:ext>
              </a:extLst>
            </p:cNvPr>
            <p:cNvSpPr/>
            <p:nvPr/>
          </p:nvSpPr>
          <p:spPr>
            <a:xfrm>
              <a:off x="3760900" y="4624575"/>
              <a:ext cx="54650" cy="46575"/>
            </a:xfrm>
            <a:custGeom>
              <a:avLst/>
              <a:gdLst/>
              <a:ahLst/>
              <a:cxnLst/>
              <a:rect l="l" t="t" r="r" b="b"/>
              <a:pathLst>
                <a:path w="2186" h="1863" extrusionOk="0">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1;p56">
              <a:extLst>
                <a:ext uri="{FF2B5EF4-FFF2-40B4-BE49-F238E27FC236}">
                  <a16:creationId xmlns:a16="http://schemas.microsoft.com/office/drawing/2014/main" id="{0914236C-1482-4F65-8118-95005BEFC75C}"/>
                </a:ext>
              </a:extLst>
            </p:cNvPr>
            <p:cNvSpPr/>
            <p:nvPr/>
          </p:nvSpPr>
          <p:spPr>
            <a:xfrm>
              <a:off x="3790050" y="4717700"/>
              <a:ext cx="13775" cy="11625"/>
            </a:xfrm>
            <a:custGeom>
              <a:avLst/>
              <a:gdLst/>
              <a:ahLst/>
              <a:cxnLst/>
              <a:rect l="l" t="t" r="r" b="b"/>
              <a:pathLst>
                <a:path w="551" h="465" extrusionOk="0">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2;p56">
              <a:extLst>
                <a:ext uri="{FF2B5EF4-FFF2-40B4-BE49-F238E27FC236}">
                  <a16:creationId xmlns:a16="http://schemas.microsoft.com/office/drawing/2014/main" id="{8E5D34CD-8DA3-4C4C-BA8C-6F21933C4FA8}"/>
                </a:ext>
              </a:extLst>
            </p:cNvPr>
            <p:cNvSpPr/>
            <p:nvPr/>
          </p:nvSpPr>
          <p:spPr>
            <a:xfrm>
              <a:off x="3647325" y="4742500"/>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73;p56">
              <a:extLst>
                <a:ext uri="{FF2B5EF4-FFF2-40B4-BE49-F238E27FC236}">
                  <a16:creationId xmlns:a16="http://schemas.microsoft.com/office/drawing/2014/main" id="{DA7B4FC8-E157-4FEE-BFEF-93354CD6C52D}"/>
                </a:ext>
              </a:extLst>
            </p:cNvPr>
            <p:cNvSpPr/>
            <p:nvPr/>
          </p:nvSpPr>
          <p:spPr>
            <a:xfrm>
              <a:off x="3471775" y="4744175"/>
              <a:ext cx="23475" cy="23475"/>
            </a:xfrm>
            <a:custGeom>
              <a:avLst/>
              <a:gdLst/>
              <a:ahLst/>
              <a:cxnLst/>
              <a:rect l="l" t="t" r="r" b="b"/>
              <a:pathLst>
                <a:path w="939" h="939" extrusionOk="0">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74;p56">
              <a:extLst>
                <a:ext uri="{FF2B5EF4-FFF2-40B4-BE49-F238E27FC236}">
                  <a16:creationId xmlns:a16="http://schemas.microsoft.com/office/drawing/2014/main" id="{1C26D840-90A6-4C66-A576-1EC9DA72094C}"/>
                </a:ext>
              </a:extLst>
            </p:cNvPr>
            <p:cNvSpPr/>
            <p:nvPr/>
          </p:nvSpPr>
          <p:spPr>
            <a:xfrm>
              <a:off x="3787700" y="4676825"/>
              <a:ext cx="89475" cy="76650"/>
            </a:xfrm>
            <a:custGeom>
              <a:avLst/>
              <a:gdLst/>
              <a:ahLst/>
              <a:cxnLst/>
              <a:rect l="l" t="t" r="r" b="b"/>
              <a:pathLst>
                <a:path w="3579" h="3066" extrusionOk="0">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75;p56">
              <a:extLst>
                <a:ext uri="{FF2B5EF4-FFF2-40B4-BE49-F238E27FC236}">
                  <a16:creationId xmlns:a16="http://schemas.microsoft.com/office/drawing/2014/main" id="{3A7DD71F-EC66-4303-B211-58E7844603A6}"/>
                </a:ext>
              </a:extLst>
            </p:cNvPr>
            <p:cNvSpPr/>
            <p:nvPr/>
          </p:nvSpPr>
          <p:spPr>
            <a:xfrm>
              <a:off x="4267800" y="3651325"/>
              <a:ext cx="185300" cy="74725"/>
            </a:xfrm>
            <a:custGeom>
              <a:avLst/>
              <a:gdLst/>
              <a:ahLst/>
              <a:cxnLst/>
              <a:rect l="l" t="t" r="r" b="b"/>
              <a:pathLst>
                <a:path w="7412" h="2989" extrusionOk="0">
                  <a:moveTo>
                    <a:pt x="0" y="0"/>
                  </a:moveTo>
                  <a:lnTo>
                    <a:pt x="0" y="2989"/>
                  </a:lnTo>
                  <a:lnTo>
                    <a:pt x="7411" y="2989"/>
                  </a:lnTo>
                  <a:lnTo>
                    <a:pt x="7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76;p56">
              <a:extLst>
                <a:ext uri="{FF2B5EF4-FFF2-40B4-BE49-F238E27FC236}">
                  <a16:creationId xmlns:a16="http://schemas.microsoft.com/office/drawing/2014/main" id="{CBAD5019-60B0-43F2-ABBF-CC09EF19079E}"/>
                </a:ext>
              </a:extLst>
            </p:cNvPr>
            <p:cNvSpPr/>
            <p:nvPr/>
          </p:nvSpPr>
          <p:spPr>
            <a:xfrm>
              <a:off x="4323075" y="3596050"/>
              <a:ext cx="74400" cy="185275"/>
            </a:xfrm>
            <a:custGeom>
              <a:avLst/>
              <a:gdLst/>
              <a:ahLst/>
              <a:cxnLst/>
              <a:rect l="l" t="t" r="r" b="b"/>
              <a:pathLst>
                <a:path w="2976" h="7411" extrusionOk="0">
                  <a:moveTo>
                    <a:pt x="0" y="0"/>
                  </a:moveTo>
                  <a:lnTo>
                    <a:pt x="0" y="7411"/>
                  </a:lnTo>
                  <a:lnTo>
                    <a:pt x="2976" y="7411"/>
                  </a:lnTo>
                  <a:lnTo>
                    <a:pt x="29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77;p56">
              <a:extLst>
                <a:ext uri="{FF2B5EF4-FFF2-40B4-BE49-F238E27FC236}">
                  <a16:creationId xmlns:a16="http://schemas.microsoft.com/office/drawing/2014/main" id="{7753E05D-9E5A-4CD7-8355-7277E9C7370B}"/>
                </a:ext>
              </a:extLst>
            </p:cNvPr>
            <p:cNvSpPr/>
            <p:nvPr/>
          </p:nvSpPr>
          <p:spPr>
            <a:xfrm>
              <a:off x="4653750" y="4232600"/>
              <a:ext cx="174225" cy="174225"/>
            </a:xfrm>
            <a:custGeom>
              <a:avLst/>
              <a:gdLst/>
              <a:ahLst/>
              <a:cxnLst/>
              <a:rect l="l" t="t" r="r" b="b"/>
              <a:pathLst>
                <a:path w="6969" h="6969" extrusionOk="0">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78;p56">
              <a:extLst>
                <a:ext uri="{FF2B5EF4-FFF2-40B4-BE49-F238E27FC236}">
                  <a16:creationId xmlns:a16="http://schemas.microsoft.com/office/drawing/2014/main" id="{19FF158A-156B-4C56-AE18-1BA7F8CD462C}"/>
                </a:ext>
              </a:extLst>
            </p:cNvPr>
            <p:cNvSpPr/>
            <p:nvPr/>
          </p:nvSpPr>
          <p:spPr>
            <a:xfrm>
              <a:off x="4795125" y="4285175"/>
              <a:ext cx="136700" cy="116800"/>
            </a:xfrm>
            <a:custGeom>
              <a:avLst/>
              <a:gdLst/>
              <a:ahLst/>
              <a:cxnLst/>
              <a:rect l="l" t="t" r="r" b="b"/>
              <a:pathLst>
                <a:path w="5468" h="4672" extrusionOk="0">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79;p56">
              <a:extLst>
                <a:ext uri="{FF2B5EF4-FFF2-40B4-BE49-F238E27FC236}">
                  <a16:creationId xmlns:a16="http://schemas.microsoft.com/office/drawing/2014/main" id="{03686120-DFD1-44E2-ADAF-CC08E89A277B}"/>
                </a:ext>
              </a:extLst>
            </p:cNvPr>
            <p:cNvSpPr/>
            <p:nvPr/>
          </p:nvSpPr>
          <p:spPr>
            <a:xfrm>
              <a:off x="4947550" y="4286200"/>
              <a:ext cx="61350" cy="61325"/>
            </a:xfrm>
            <a:custGeom>
              <a:avLst/>
              <a:gdLst/>
              <a:ahLst/>
              <a:cxnLst/>
              <a:rect l="l" t="t" r="r" b="b"/>
              <a:pathLst>
                <a:path w="2454" h="2453" extrusionOk="0">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0;p56">
              <a:extLst>
                <a:ext uri="{FF2B5EF4-FFF2-40B4-BE49-F238E27FC236}">
                  <a16:creationId xmlns:a16="http://schemas.microsoft.com/office/drawing/2014/main" id="{186A3C81-8AAC-442D-926A-108C9ADBE904}"/>
                </a:ext>
              </a:extLst>
            </p:cNvPr>
            <p:cNvSpPr/>
            <p:nvPr/>
          </p:nvSpPr>
          <p:spPr>
            <a:xfrm>
              <a:off x="5078875" y="4222875"/>
              <a:ext cx="174250" cy="173900"/>
            </a:xfrm>
            <a:custGeom>
              <a:avLst/>
              <a:gdLst/>
              <a:ahLst/>
              <a:cxnLst/>
              <a:rect l="l" t="t" r="r" b="b"/>
              <a:pathLst>
                <a:path w="6970" h="6956" extrusionOk="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1;p56">
              <a:extLst>
                <a:ext uri="{FF2B5EF4-FFF2-40B4-BE49-F238E27FC236}">
                  <a16:creationId xmlns:a16="http://schemas.microsoft.com/office/drawing/2014/main" id="{45BE045C-703D-44AE-AE30-70C093E433AD}"/>
                </a:ext>
              </a:extLst>
            </p:cNvPr>
            <p:cNvSpPr/>
            <p:nvPr/>
          </p:nvSpPr>
          <p:spPr>
            <a:xfrm>
              <a:off x="5246075" y="4259400"/>
              <a:ext cx="91150" cy="91150"/>
            </a:xfrm>
            <a:custGeom>
              <a:avLst/>
              <a:gdLst/>
              <a:ahLst/>
              <a:cxnLst/>
              <a:rect l="l" t="t" r="r" b="b"/>
              <a:pathLst>
                <a:path w="3646" h="3646" extrusionOk="0">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82;p56">
              <a:extLst>
                <a:ext uri="{FF2B5EF4-FFF2-40B4-BE49-F238E27FC236}">
                  <a16:creationId xmlns:a16="http://schemas.microsoft.com/office/drawing/2014/main" id="{4F1C5E2E-427C-4516-ADD5-11D5CD78EBAD}"/>
                </a:ext>
              </a:extLst>
            </p:cNvPr>
            <p:cNvSpPr/>
            <p:nvPr/>
          </p:nvSpPr>
          <p:spPr>
            <a:xfrm>
              <a:off x="4755250" y="4431600"/>
              <a:ext cx="116275" cy="99350"/>
            </a:xfrm>
            <a:custGeom>
              <a:avLst/>
              <a:gdLst/>
              <a:ahLst/>
              <a:cxnLst/>
              <a:rect l="l" t="t" r="r" b="b"/>
              <a:pathLst>
                <a:path w="4651" h="3974" extrusionOk="0">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83;p56">
              <a:extLst>
                <a:ext uri="{FF2B5EF4-FFF2-40B4-BE49-F238E27FC236}">
                  <a16:creationId xmlns:a16="http://schemas.microsoft.com/office/drawing/2014/main" id="{16EA4DCB-5FE4-48B3-AB12-247DBEE4E47D}"/>
                </a:ext>
              </a:extLst>
            </p:cNvPr>
            <p:cNvSpPr/>
            <p:nvPr/>
          </p:nvSpPr>
          <p:spPr>
            <a:xfrm>
              <a:off x="4902325" y="4438300"/>
              <a:ext cx="21800" cy="21800"/>
            </a:xfrm>
            <a:custGeom>
              <a:avLst/>
              <a:gdLst/>
              <a:ahLst/>
              <a:cxnLst/>
              <a:rect l="l" t="t" r="r" b="b"/>
              <a:pathLst>
                <a:path w="872" h="872" extrusionOk="0">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84;p56">
              <a:extLst>
                <a:ext uri="{FF2B5EF4-FFF2-40B4-BE49-F238E27FC236}">
                  <a16:creationId xmlns:a16="http://schemas.microsoft.com/office/drawing/2014/main" id="{296B9848-EAE9-4F63-9AD9-70F7F2DF3D28}"/>
                </a:ext>
              </a:extLst>
            </p:cNvPr>
            <p:cNvSpPr/>
            <p:nvPr/>
          </p:nvSpPr>
          <p:spPr>
            <a:xfrm>
              <a:off x="4917075" y="4541475"/>
              <a:ext cx="70700" cy="60850"/>
            </a:xfrm>
            <a:custGeom>
              <a:avLst/>
              <a:gdLst/>
              <a:ahLst/>
              <a:cxnLst/>
              <a:rect l="l" t="t" r="r" b="b"/>
              <a:pathLst>
                <a:path w="2828" h="2434" extrusionOk="0">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85;p56">
              <a:extLst>
                <a:ext uri="{FF2B5EF4-FFF2-40B4-BE49-F238E27FC236}">
                  <a16:creationId xmlns:a16="http://schemas.microsoft.com/office/drawing/2014/main" id="{A3EBF257-AC38-4363-AE18-755FD575B3DB}"/>
                </a:ext>
              </a:extLst>
            </p:cNvPr>
            <p:cNvSpPr/>
            <p:nvPr/>
          </p:nvSpPr>
          <p:spPr>
            <a:xfrm>
              <a:off x="5116750" y="4428250"/>
              <a:ext cx="63675" cy="54575"/>
            </a:xfrm>
            <a:custGeom>
              <a:avLst/>
              <a:gdLst/>
              <a:ahLst/>
              <a:cxnLst/>
              <a:rect l="l" t="t" r="r" b="b"/>
              <a:pathLst>
                <a:path w="2547" h="2183" extrusionOk="0">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86;p56">
              <a:extLst>
                <a:ext uri="{FF2B5EF4-FFF2-40B4-BE49-F238E27FC236}">
                  <a16:creationId xmlns:a16="http://schemas.microsoft.com/office/drawing/2014/main" id="{D800156F-455B-462E-9851-9CBD2BB5F8E2}"/>
                </a:ext>
              </a:extLst>
            </p:cNvPr>
            <p:cNvSpPr/>
            <p:nvPr/>
          </p:nvSpPr>
          <p:spPr>
            <a:xfrm>
              <a:off x="5169675" y="4409825"/>
              <a:ext cx="105225" cy="90075"/>
            </a:xfrm>
            <a:custGeom>
              <a:avLst/>
              <a:gdLst/>
              <a:ahLst/>
              <a:cxnLst/>
              <a:rect l="l" t="t" r="r" b="b"/>
              <a:pathLst>
                <a:path w="4209" h="3603" extrusionOk="0">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87;p56">
              <a:extLst>
                <a:ext uri="{FF2B5EF4-FFF2-40B4-BE49-F238E27FC236}">
                  <a16:creationId xmlns:a16="http://schemas.microsoft.com/office/drawing/2014/main" id="{137F0141-B080-4B4C-8EB1-1031977F84FC}"/>
                </a:ext>
              </a:extLst>
            </p:cNvPr>
            <p:cNvSpPr/>
            <p:nvPr/>
          </p:nvSpPr>
          <p:spPr>
            <a:xfrm>
              <a:off x="5138525" y="4589050"/>
              <a:ext cx="18450" cy="18450"/>
            </a:xfrm>
            <a:custGeom>
              <a:avLst/>
              <a:gdLst/>
              <a:ahLst/>
              <a:cxnLst/>
              <a:rect l="l" t="t" r="r" b="b"/>
              <a:pathLst>
                <a:path w="738" h="738" extrusionOk="0">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88;p56">
              <a:extLst>
                <a:ext uri="{FF2B5EF4-FFF2-40B4-BE49-F238E27FC236}">
                  <a16:creationId xmlns:a16="http://schemas.microsoft.com/office/drawing/2014/main" id="{CB1B1F5C-6B52-4FF3-B2F6-72CD0F33F147}"/>
                </a:ext>
              </a:extLst>
            </p:cNvPr>
            <p:cNvSpPr/>
            <p:nvPr/>
          </p:nvSpPr>
          <p:spPr>
            <a:xfrm>
              <a:off x="4865475" y="4658725"/>
              <a:ext cx="30850" cy="26725"/>
            </a:xfrm>
            <a:custGeom>
              <a:avLst/>
              <a:gdLst/>
              <a:ahLst/>
              <a:cxnLst/>
              <a:rect l="l" t="t" r="r" b="b"/>
              <a:pathLst>
                <a:path w="1234" h="1069" extrusionOk="0">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89;p56">
              <a:extLst>
                <a:ext uri="{FF2B5EF4-FFF2-40B4-BE49-F238E27FC236}">
                  <a16:creationId xmlns:a16="http://schemas.microsoft.com/office/drawing/2014/main" id="{3338EBB0-84EE-47AA-929F-C285382E9E2B}"/>
                </a:ext>
              </a:extLst>
            </p:cNvPr>
            <p:cNvSpPr/>
            <p:nvPr/>
          </p:nvSpPr>
          <p:spPr>
            <a:xfrm>
              <a:off x="4999475" y="4080925"/>
              <a:ext cx="322650" cy="284275"/>
            </a:xfrm>
            <a:custGeom>
              <a:avLst/>
              <a:gdLst/>
              <a:ahLst/>
              <a:cxnLst/>
              <a:rect l="l" t="t" r="r" b="b"/>
              <a:pathLst>
                <a:path w="12906" h="11371" extrusionOk="0">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0;p56">
              <a:extLst>
                <a:ext uri="{FF2B5EF4-FFF2-40B4-BE49-F238E27FC236}">
                  <a16:creationId xmlns:a16="http://schemas.microsoft.com/office/drawing/2014/main" id="{F90BE08B-6437-4933-842A-FF32A71381D0}"/>
                </a:ext>
              </a:extLst>
            </p:cNvPr>
            <p:cNvSpPr/>
            <p:nvPr/>
          </p:nvSpPr>
          <p:spPr>
            <a:xfrm>
              <a:off x="5258125" y="4385025"/>
              <a:ext cx="63350" cy="54275"/>
            </a:xfrm>
            <a:custGeom>
              <a:avLst/>
              <a:gdLst/>
              <a:ahLst/>
              <a:cxnLst/>
              <a:rect l="l" t="t" r="r" b="b"/>
              <a:pathLst>
                <a:path w="2534" h="2171" extrusionOk="0">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91;p56">
              <a:extLst>
                <a:ext uri="{FF2B5EF4-FFF2-40B4-BE49-F238E27FC236}">
                  <a16:creationId xmlns:a16="http://schemas.microsoft.com/office/drawing/2014/main" id="{1DC73FCA-EEC0-41E5-8F41-9E696E7FBB69}"/>
                </a:ext>
              </a:extLst>
            </p:cNvPr>
            <p:cNvSpPr/>
            <p:nvPr/>
          </p:nvSpPr>
          <p:spPr>
            <a:xfrm>
              <a:off x="4267800" y="2789975"/>
              <a:ext cx="185300" cy="74400"/>
            </a:xfrm>
            <a:custGeom>
              <a:avLst/>
              <a:gdLst/>
              <a:ahLst/>
              <a:cxnLst/>
              <a:rect l="l" t="t" r="r" b="b"/>
              <a:pathLst>
                <a:path w="7412" h="2976" extrusionOk="0">
                  <a:moveTo>
                    <a:pt x="0" y="1"/>
                  </a:moveTo>
                  <a:lnTo>
                    <a:pt x="0" y="2976"/>
                  </a:lnTo>
                  <a:lnTo>
                    <a:pt x="7411" y="2976"/>
                  </a:lnTo>
                  <a:lnTo>
                    <a:pt x="7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92;p56">
              <a:extLst>
                <a:ext uri="{FF2B5EF4-FFF2-40B4-BE49-F238E27FC236}">
                  <a16:creationId xmlns:a16="http://schemas.microsoft.com/office/drawing/2014/main" id="{6E69DD59-8FA6-421C-AF02-3006ADD136BB}"/>
                </a:ext>
              </a:extLst>
            </p:cNvPr>
            <p:cNvSpPr/>
            <p:nvPr/>
          </p:nvSpPr>
          <p:spPr>
            <a:xfrm>
              <a:off x="4323075" y="2734700"/>
              <a:ext cx="74725" cy="184950"/>
            </a:xfrm>
            <a:custGeom>
              <a:avLst/>
              <a:gdLst/>
              <a:ahLst/>
              <a:cxnLst/>
              <a:rect l="l" t="t" r="r" b="b"/>
              <a:pathLst>
                <a:path w="2989" h="7398" extrusionOk="0">
                  <a:moveTo>
                    <a:pt x="0" y="1"/>
                  </a:moveTo>
                  <a:lnTo>
                    <a:pt x="0" y="7398"/>
                  </a:lnTo>
                  <a:lnTo>
                    <a:pt x="2989" y="7398"/>
                  </a:lnTo>
                  <a:lnTo>
                    <a:pt x="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93;p56">
              <a:extLst>
                <a:ext uri="{FF2B5EF4-FFF2-40B4-BE49-F238E27FC236}">
                  <a16:creationId xmlns:a16="http://schemas.microsoft.com/office/drawing/2014/main" id="{214EFFAA-35BA-4DED-BFAA-3992C9A2EE11}"/>
                </a:ext>
              </a:extLst>
            </p:cNvPr>
            <p:cNvSpPr/>
            <p:nvPr/>
          </p:nvSpPr>
          <p:spPr>
            <a:xfrm>
              <a:off x="3834275" y="3006750"/>
              <a:ext cx="48950" cy="42025"/>
            </a:xfrm>
            <a:custGeom>
              <a:avLst/>
              <a:gdLst/>
              <a:ahLst/>
              <a:cxnLst/>
              <a:rect l="l" t="t" r="r" b="b"/>
              <a:pathLst>
                <a:path w="1958" h="1681" extrusionOk="0">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4;p56">
              <a:extLst>
                <a:ext uri="{FF2B5EF4-FFF2-40B4-BE49-F238E27FC236}">
                  <a16:creationId xmlns:a16="http://schemas.microsoft.com/office/drawing/2014/main" id="{9B48AF89-67C8-45EF-9175-8E06CCBF3E4C}"/>
                </a:ext>
              </a:extLst>
            </p:cNvPr>
            <p:cNvSpPr/>
            <p:nvPr/>
          </p:nvSpPr>
          <p:spPr>
            <a:xfrm>
              <a:off x="3898275" y="3020800"/>
              <a:ext cx="16425" cy="13825"/>
            </a:xfrm>
            <a:custGeom>
              <a:avLst/>
              <a:gdLst/>
              <a:ahLst/>
              <a:cxnLst/>
              <a:rect l="l" t="t" r="r" b="b"/>
              <a:pathLst>
                <a:path w="657" h="553" extrusionOk="0">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95;p56">
              <a:extLst>
                <a:ext uri="{FF2B5EF4-FFF2-40B4-BE49-F238E27FC236}">
                  <a16:creationId xmlns:a16="http://schemas.microsoft.com/office/drawing/2014/main" id="{2D44636C-0723-4B40-9F60-5C1FF93637F1}"/>
                </a:ext>
              </a:extLst>
            </p:cNvPr>
            <p:cNvSpPr/>
            <p:nvPr/>
          </p:nvSpPr>
          <p:spPr>
            <a:xfrm>
              <a:off x="3912000" y="2996700"/>
              <a:ext cx="52625" cy="45100"/>
            </a:xfrm>
            <a:custGeom>
              <a:avLst/>
              <a:gdLst/>
              <a:ahLst/>
              <a:cxnLst/>
              <a:rect l="l" t="t" r="r" b="b"/>
              <a:pathLst>
                <a:path w="2105" h="1804" extrusionOk="0">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96;p56">
              <a:extLst>
                <a:ext uri="{FF2B5EF4-FFF2-40B4-BE49-F238E27FC236}">
                  <a16:creationId xmlns:a16="http://schemas.microsoft.com/office/drawing/2014/main" id="{36FA548D-1DD3-427F-9829-2682EC305FC4}"/>
                </a:ext>
              </a:extLst>
            </p:cNvPr>
            <p:cNvSpPr/>
            <p:nvPr/>
          </p:nvSpPr>
          <p:spPr>
            <a:xfrm>
              <a:off x="3861750" y="3097875"/>
              <a:ext cx="32525" cy="28050"/>
            </a:xfrm>
            <a:custGeom>
              <a:avLst/>
              <a:gdLst/>
              <a:ahLst/>
              <a:cxnLst/>
              <a:rect l="l" t="t" r="r" b="b"/>
              <a:pathLst>
                <a:path w="1301" h="1122" extrusionOk="0">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97;p56">
              <a:extLst>
                <a:ext uri="{FF2B5EF4-FFF2-40B4-BE49-F238E27FC236}">
                  <a16:creationId xmlns:a16="http://schemas.microsoft.com/office/drawing/2014/main" id="{71ACA3A4-6041-438C-8BA5-BF2804EE29C2}"/>
                </a:ext>
              </a:extLst>
            </p:cNvPr>
            <p:cNvSpPr/>
            <p:nvPr/>
          </p:nvSpPr>
          <p:spPr>
            <a:xfrm>
              <a:off x="3887875" y="3152475"/>
              <a:ext cx="51300" cy="51625"/>
            </a:xfrm>
            <a:custGeom>
              <a:avLst/>
              <a:gdLst/>
              <a:ahLst/>
              <a:cxnLst/>
              <a:rect l="l" t="t" r="r" b="b"/>
              <a:pathLst>
                <a:path w="2052" h="2065" extrusionOk="0">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98;p56">
              <a:extLst>
                <a:ext uri="{FF2B5EF4-FFF2-40B4-BE49-F238E27FC236}">
                  <a16:creationId xmlns:a16="http://schemas.microsoft.com/office/drawing/2014/main" id="{E110C34A-E842-4BA1-AA82-B65AC6668728}"/>
                </a:ext>
              </a:extLst>
            </p:cNvPr>
            <p:cNvSpPr/>
            <p:nvPr/>
          </p:nvSpPr>
          <p:spPr>
            <a:xfrm>
              <a:off x="3933450" y="3127350"/>
              <a:ext cx="11400" cy="9850"/>
            </a:xfrm>
            <a:custGeom>
              <a:avLst/>
              <a:gdLst/>
              <a:ahLst/>
              <a:cxnLst/>
              <a:rect l="l" t="t" r="r" b="b"/>
              <a:pathLst>
                <a:path w="456" h="394" extrusionOk="0">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99;p56">
              <a:extLst>
                <a:ext uri="{FF2B5EF4-FFF2-40B4-BE49-F238E27FC236}">
                  <a16:creationId xmlns:a16="http://schemas.microsoft.com/office/drawing/2014/main" id="{A1A04E9C-63DD-4806-BB79-6CC643777652}"/>
                </a:ext>
              </a:extLst>
            </p:cNvPr>
            <p:cNvSpPr/>
            <p:nvPr/>
          </p:nvSpPr>
          <p:spPr>
            <a:xfrm>
              <a:off x="3925400" y="3071725"/>
              <a:ext cx="31175" cy="31200"/>
            </a:xfrm>
            <a:custGeom>
              <a:avLst/>
              <a:gdLst/>
              <a:ahLst/>
              <a:cxnLst/>
              <a:rect l="l" t="t" r="r" b="b"/>
              <a:pathLst>
                <a:path w="1247" h="1248" extrusionOk="0">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00;p56">
              <a:extLst>
                <a:ext uri="{FF2B5EF4-FFF2-40B4-BE49-F238E27FC236}">
                  <a16:creationId xmlns:a16="http://schemas.microsoft.com/office/drawing/2014/main" id="{C556D351-47C5-4063-83A4-AB599713EEA0}"/>
                </a:ext>
              </a:extLst>
            </p:cNvPr>
            <p:cNvSpPr/>
            <p:nvPr/>
          </p:nvSpPr>
          <p:spPr>
            <a:xfrm>
              <a:off x="3922050" y="3195350"/>
              <a:ext cx="19450" cy="16975"/>
            </a:xfrm>
            <a:custGeom>
              <a:avLst/>
              <a:gdLst/>
              <a:ahLst/>
              <a:cxnLst/>
              <a:rect l="l" t="t" r="r" b="b"/>
              <a:pathLst>
                <a:path w="778" h="679" extrusionOk="0">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01;p56">
              <a:extLst>
                <a:ext uri="{FF2B5EF4-FFF2-40B4-BE49-F238E27FC236}">
                  <a16:creationId xmlns:a16="http://schemas.microsoft.com/office/drawing/2014/main" id="{BD912760-3025-4D80-BE0B-8BD20F71E390}"/>
                </a:ext>
              </a:extLst>
            </p:cNvPr>
            <p:cNvSpPr/>
            <p:nvPr/>
          </p:nvSpPr>
          <p:spPr>
            <a:xfrm>
              <a:off x="3962250" y="2909925"/>
              <a:ext cx="21125" cy="297175"/>
            </a:xfrm>
            <a:custGeom>
              <a:avLst/>
              <a:gdLst/>
              <a:ahLst/>
              <a:cxnLst/>
              <a:rect l="l" t="t" r="r" b="b"/>
              <a:pathLst>
                <a:path w="845" h="11887" extrusionOk="0">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 name="Picture 86">
            <a:extLst>
              <a:ext uri="{FF2B5EF4-FFF2-40B4-BE49-F238E27FC236}">
                <a16:creationId xmlns:a16="http://schemas.microsoft.com/office/drawing/2014/main" id="{3168D63B-5D19-4FDA-9F4A-DCD7EB76B592}"/>
              </a:ext>
            </a:extLst>
          </p:cNvPr>
          <p:cNvPicPr>
            <a:picLocks noChangeAspect="1"/>
          </p:cNvPicPr>
          <p:nvPr/>
        </p:nvPicPr>
        <p:blipFill>
          <a:blip r:embed="rId2"/>
          <a:stretch>
            <a:fillRect/>
          </a:stretch>
        </p:blipFill>
        <p:spPr>
          <a:xfrm>
            <a:off x="0" y="4659085"/>
            <a:ext cx="2406316" cy="462753"/>
          </a:xfrm>
          <a:prstGeom prst="rect">
            <a:avLst/>
          </a:prstGeom>
        </p:spPr>
      </p:pic>
      <p:sp>
        <p:nvSpPr>
          <p:cNvPr id="90" name="TextBox 89">
            <a:extLst>
              <a:ext uri="{FF2B5EF4-FFF2-40B4-BE49-F238E27FC236}">
                <a16:creationId xmlns:a16="http://schemas.microsoft.com/office/drawing/2014/main" id="{1A63132D-BE9E-499D-8BE0-4190953BA52C}"/>
              </a:ext>
            </a:extLst>
          </p:cNvPr>
          <p:cNvSpPr txBox="1"/>
          <p:nvPr/>
        </p:nvSpPr>
        <p:spPr>
          <a:xfrm>
            <a:off x="4105155" y="611035"/>
            <a:ext cx="4683542" cy="2431435"/>
          </a:xfrm>
          <a:prstGeom prst="rect">
            <a:avLst/>
          </a:prstGeom>
          <a:noFill/>
        </p:spPr>
        <p:txBody>
          <a:bodyPr wrap="square">
            <a:spAutoFit/>
          </a:bodyPr>
          <a:lstStyle/>
          <a:p>
            <a:r>
              <a:rPr lang="en-US" sz="2000" b="1" dirty="0">
                <a:effectLst/>
                <a:latin typeface="Georgia" panose="02040502050405020303" pitchFamily="18" charset="0"/>
                <a:ea typeface="Calibri" panose="020F0502020204030204" pitchFamily="34" charset="0"/>
                <a:cs typeface="Times New Roman" panose="02020603050405020304" pitchFamily="18" charset="0"/>
              </a:rPr>
              <a:t>Intrinsic self-healing </a:t>
            </a:r>
          </a:p>
          <a:p>
            <a:r>
              <a:rPr lang="en-US" sz="1600" dirty="0">
                <a:latin typeface="Georgia" panose="02040502050405020303" pitchFamily="18" charset="0"/>
                <a:ea typeface="Calibri" panose="020F0502020204030204" pitchFamily="34" charset="0"/>
                <a:cs typeface="Times New Roman" panose="02020603050405020304" pitchFamily="18" charset="0"/>
              </a:rPr>
              <a:t>W</a:t>
            </a:r>
            <a:r>
              <a:rPr lang="en-US" sz="1600" dirty="0">
                <a:effectLst/>
                <a:latin typeface="Georgia" panose="02040502050405020303" pitchFamily="18" charset="0"/>
                <a:ea typeface="Calibri" panose="020F0502020204030204" pitchFamily="34" charset="0"/>
                <a:cs typeface="Times New Roman" panose="02020603050405020304" pitchFamily="18" charset="0"/>
              </a:rPr>
              <a:t>here the polymers themselves heal molecular and macroscopic damage.</a:t>
            </a:r>
          </a:p>
          <a:p>
            <a:endParaRPr lang="en-US" sz="1600" dirty="0">
              <a:effectLst/>
              <a:latin typeface="Georgia" panose="02040502050405020303" pitchFamily="18" charset="0"/>
              <a:ea typeface="Calibri" panose="020F0502020204030204" pitchFamily="34" charset="0"/>
              <a:cs typeface="Times New Roman" panose="02020603050405020304" pitchFamily="18" charset="0"/>
            </a:endParaRPr>
          </a:p>
          <a:p>
            <a:r>
              <a:rPr lang="en-US" sz="2000" b="1" dirty="0">
                <a:latin typeface="Georgia" panose="02040502050405020303" pitchFamily="18" charset="0"/>
                <a:ea typeface="Calibri" panose="020F0502020204030204" pitchFamily="34" charset="0"/>
                <a:cs typeface="Times New Roman" panose="02020603050405020304" pitchFamily="18" charset="0"/>
              </a:rPr>
              <a:t>E</a:t>
            </a:r>
            <a:r>
              <a:rPr lang="en-US" sz="2000" b="1" dirty="0">
                <a:effectLst/>
                <a:latin typeface="Georgia" panose="02040502050405020303" pitchFamily="18" charset="0"/>
                <a:ea typeface="Calibri" panose="020F0502020204030204" pitchFamily="34" charset="0"/>
                <a:cs typeface="Times New Roman" panose="02020603050405020304" pitchFamily="18" charset="0"/>
              </a:rPr>
              <a:t>xtrinsic self-healing </a:t>
            </a:r>
          </a:p>
          <a:p>
            <a:r>
              <a:rPr lang="en-US" sz="1600" dirty="0">
                <a:effectLst/>
                <a:latin typeface="Georgia" panose="02040502050405020303" pitchFamily="18" charset="0"/>
                <a:ea typeface="Calibri" panose="020F0502020204030204" pitchFamily="34" charset="0"/>
                <a:cs typeface="Times New Roman" panose="02020603050405020304" pitchFamily="18" charset="0"/>
              </a:rPr>
              <a:t>Where a healing agent is pre-embedded in the polymer matrix. </a:t>
            </a:r>
          </a:p>
          <a:p>
            <a:endParaRPr lang="en-US" sz="1600" dirty="0">
              <a:effectLst/>
              <a:latin typeface="Georgia" panose="02040502050405020303" pitchFamily="18" charset="0"/>
              <a:ea typeface="Calibri" panose="020F0502020204030204" pitchFamily="34" charset="0"/>
              <a:cs typeface="Times New Roman" panose="02020603050405020304" pitchFamily="18" charset="0"/>
            </a:endParaRPr>
          </a:p>
          <a:p>
            <a:endParaRPr lang="en-US" sz="16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92" name="TextBox 91">
            <a:extLst>
              <a:ext uri="{FF2B5EF4-FFF2-40B4-BE49-F238E27FC236}">
                <a16:creationId xmlns:a16="http://schemas.microsoft.com/office/drawing/2014/main" id="{AA2FA032-1D83-4D69-8277-A1333550D0E5}"/>
              </a:ext>
            </a:extLst>
          </p:cNvPr>
          <p:cNvSpPr txBox="1"/>
          <p:nvPr/>
        </p:nvSpPr>
        <p:spPr>
          <a:xfrm>
            <a:off x="4070009" y="2990340"/>
            <a:ext cx="4683541" cy="1561838"/>
          </a:xfrm>
          <a:prstGeom prst="rect">
            <a:avLst/>
          </a:prstGeom>
          <a:noFill/>
        </p:spPr>
        <p:txBody>
          <a:bodyPr wrap="square">
            <a:spAutoFit/>
          </a:bodyPr>
          <a:lstStyle/>
          <a:p>
            <a:pPr>
              <a:lnSpc>
                <a:spcPct val="107000"/>
              </a:lnSpc>
              <a:spcAft>
                <a:spcPts val="800"/>
              </a:spcAft>
            </a:pPr>
            <a:r>
              <a:rPr lang="en-US" sz="1400" dirty="0">
                <a:effectLst/>
                <a:latin typeface="Georgia" panose="02040502050405020303" pitchFamily="18" charset="0"/>
                <a:ea typeface="Calibri" panose="020F0502020204030204" pitchFamily="34" charset="0"/>
                <a:cs typeface="Times New Roman" panose="02020603050405020304" pitchFamily="18" charset="0"/>
              </a:rPr>
              <a:t>(1) </a:t>
            </a:r>
            <a:r>
              <a:rPr lang="en-US" sz="1400" b="1" dirty="0">
                <a:effectLst/>
                <a:latin typeface="Georgia" panose="02040502050405020303" pitchFamily="18" charset="0"/>
                <a:ea typeface="Calibri" panose="020F0502020204030204" pitchFamily="34" charset="0"/>
                <a:cs typeface="Times New Roman" panose="02020603050405020304" pitchFamily="18" charset="0"/>
              </a:rPr>
              <a:t>Autonomic healing</a:t>
            </a:r>
            <a:r>
              <a:rPr lang="en-US" sz="1400" dirty="0">
                <a:effectLst/>
                <a:latin typeface="Georgia" panose="02040502050405020303" pitchFamily="18" charset="0"/>
                <a:ea typeface="Calibri" panose="020F0502020204030204" pitchFamily="34" charset="0"/>
                <a:cs typeface="Times New Roman" panose="02020603050405020304" pitchFamily="18" charset="0"/>
              </a:rPr>
              <a:t>: Fully self-contained and requiring no external intervention of any kind.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effectLst/>
                <a:latin typeface="Georgia" panose="02040502050405020303" pitchFamily="18" charset="0"/>
                <a:ea typeface="Calibri" panose="020F0502020204030204" pitchFamily="34" charset="0"/>
                <a:cs typeface="Times New Roman" panose="02020603050405020304" pitchFamily="18" charset="0"/>
              </a:rPr>
              <a:t>(2) </a:t>
            </a:r>
            <a:r>
              <a:rPr lang="en-US" sz="1400" b="1" dirty="0">
                <a:effectLst/>
                <a:latin typeface="Georgia" panose="02040502050405020303" pitchFamily="18" charset="0"/>
                <a:ea typeface="Calibri" panose="020F0502020204030204" pitchFamily="34" charset="0"/>
                <a:cs typeface="Times New Roman" panose="02020603050405020304" pitchFamily="18" charset="0"/>
              </a:rPr>
              <a:t>Non-autonomic healing</a:t>
            </a:r>
            <a:r>
              <a:rPr lang="en-US" sz="1400" dirty="0">
                <a:effectLst/>
                <a:latin typeface="Georgia" panose="02040502050405020303" pitchFamily="18" charset="0"/>
                <a:ea typeface="Calibri" panose="020F0502020204030204" pitchFamily="34" charset="0"/>
                <a:cs typeface="Times New Roman" panose="02020603050405020304" pitchFamily="18" charset="0"/>
              </a:rPr>
              <a:t>: Partially self-contained; healing capability is designed into the material, but additional external stimuli such as heat or </a:t>
            </a:r>
            <a:r>
              <a:rPr lang="en-US" dirty="0">
                <a:latin typeface="Georgia" panose="02040502050405020303" pitchFamily="18" charset="0"/>
                <a:ea typeface="Calibri" panose="020F0502020204030204" pitchFamily="34" charset="0"/>
                <a:cs typeface="Times New Roman" panose="02020603050405020304" pitchFamily="18" charset="0"/>
              </a:rPr>
              <a:t>UV</a:t>
            </a:r>
            <a:r>
              <a:rPr lang="en-US" sz="1400" dirty="0">
                <a:effectLst/>
                <a:latin typeface="Georgia" panose="02040502050405020303" pitchFamily="18" charset="0"/>
                <a:ea typeface="Calibri" panose="020F0502020204030204" pitchFamily="34" charset="0"/>
                <a:cs typeface="Times New Roman" panose="02020603050405020304" pitchFamily="18" charset="0"/>
              </a:rPr>
              <a:t>-radiation is required for the healing to occur. </a:t>
            </a:r>
            <a:endParaRPr lang="en-US" dirty="0"/>
          </a:p>
        </p:txBody>
      </p:sp>
      <p:sp>
        <p:nvSpPr>
          <p:cNvPr id="94" name="TextBox 93">
            <a:extLst>
              <a:ext uri="{FF2B5EF4-FFF2-40B4-BE49-F238E27FC236}">
                <a16:creationId xmlns:a16="http://schemas.microsoft.com/office/drawing/2014/main" id="{9EA70BF3-D874-4018-BB8C-6EE533DA69C8}"/>
              </a:ext>
            </a:extLst>
          </p:cNvPr>
          <p:cNvSpPr txBox="1"/>
          <p:nvPr/>
        </p:nvSpPr>
        <p:spPr>
          <a:xfrm>
            <a:off x="115155" y="136475"/>
            <a:ext cx="3822008" cy="400110"/>
          </a:xfrm>
          <a:prstGeom prst="rect">
            <a:avLst/>
          </a:prstGeom>
          <a:noFill/>
        </p:spPr>
        <p:txBody>
          <a:bodyPr wrap="square" rtlCol="0">
            <a:spAutoFit/>
          </a:bodyPr>
          <a:lstStyle/>
          <a:p>
            <a:r>
              <a:rPr lang="en-US" sz="2000" dirty="0">
                <a:latin typeface="Rockwell Extra Bold" panose="02060903040505020403" pitchFamily="18" charset="0"/>
              </a:rPr>
              <a:t>TYPES OF SELF HEALING </a:t>
            </a:r>
          </a:p>
        </p:txBody>
      </p:sp>
    </p:spTree>
    <p:extLst>
      <p:ext uri="{BB962C8B-B14F-4D97-AF65-F5344CB8AC3E}">
        <p14:creationId xmlns:p14="http://schemas.microsoft.com/office/powerpoint/2010/main" val="100131587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471FC7-4A37-4AAE-82C4-E445AA43BF8D}"/>
              </a:ext>
            </a:extLst>
          </p:cNvPr>
          <p:cNvSpPr>
            <a:spLocks noGrp="1"/>
          </p:cNvSpPr>
          <p:nvPr>
            <p:ph type="title"/>
          </p:nvPr>
        </p:nvSpPr>
        <p:spPr>
          <a:xfrm>
            <a:off x="1752530" y="303354"/>
            <a:ext cx="5711966" cy="630000"/>
          </a:xfrm>
        </p:spPr>
        <p:txBody>
          <a:bodyPr/>
          <a:lstStyle/>
          <a:p>
            <a:r>
              <a:rPr lang="en-US" sz="2800" dirty="0">
                <a:latin typeface="Rockwell Extra Bold" panose="02060903040505020403" pitchFamily="18" charset="0"/>
              </a:rPr>
              <a:t>INTRINSIC SELF HEALING</a:t>
            </a:r>
          </a:p>
        </p:txBody>
      </p:sp>
      <p:sp>
        <p:nvSpPr>
          <p:cNvPr id="8" name="Oval 7">
            <a:extLst>
              <a:ext uri="{FF2B5EF4-FFF2-40B4-BE49-F238E27FC236}">
                <a16:creationId xmlns:a16="http://schemas.microsoft.com/office/drawing/2014/main" id="{965298AE-E068-4A56-BB44-C7470260149C}"/>
              </a:ext>
            </a:extLst>
          </p:cNvPr>
          <p:cNvSpPr/>
          <p:nvPr/>
        </p:nvSpPr>
        <p:spPr>
          <a:xfrm>
            <a:off x="4848726" y="985901"/>
            <a:ext cx="3761443" cy="36561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3C8FCD6A-BAEB-4E04-AB60-195A3E141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543" y="985901"/>
            <a:ext cx="3503601" cy="3620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CF97CB3-A899-4A31-AAF4-E498A2669A56}"/>
              </a:ext>
            </a:extLst>
          </p:cNvPr>
          <p:cNvSpPr txBox="1"/>
          <p:nvPr/>
        </p:nvSpPr>
        <p:spPr>
          <a:xfrm>
            <a:off x="454782" y="1278314"/>
            <a:ext cx="4302000" cy="3508653"/>
          </a:xfrm>
          <a:prstGeom prst="rect">
            <a:avLst/>
          </a:prstGeom>
          <a:noFill/>
        </p:spPr>
        <p:txBody>
          <a:bodyPr wrap="square">
            <a:spAutoFit/>
          </a:bodyPr>
          <a:lstStyle/>
          <a:p>
            <a:pPr marL="285750" indent="-285750">
              <a:buFont typeface="Arial" panose="020B0604020202020204" pitchFamily="34" charset="0"/>
              <a:buChar char="•"/>
            </a:pPr>
            <a:r>
              <a:rPr lang="en-US" sz="1600" b="0" i="0" dirty="0">
                <a:effectLst/>
                <a:latin typeface="Georgia" panose="02040502050405020303" pitchFamily="18" charset="0"/>
              </a:rPr>
              <a:t>The two main categories are </a:t>
            </a:r>
            <a:r>
              <a:rPr lang="en-US" sz="1600" b="0" i="1" dirty="0">
                <a:effectLst/>
                <a:latin typeface="Georgia" panose="02040502050405020303" pitchFamily="18" charset="0"/>
              </a:rPr>
              <a:t>physical interaction</a:t>
            </a:r>
            <a:r>
              <a:rPr lang="en-US" sz="1600" b="0" i="0" dirty="0">
                <a:effectLst/>
                <a:latin typeface="Georgia" panose="02040502050405020303" pitchFamily="18" charset="0"/>
              </a:rPr>
              <a:t> and </a:t>
            </a:r>
            <a:r>
              <a:rPr lang="en-US" sz="1600" b="0" i="1" dirty="0">
                <a:effectLst/>
                <a:latin typeface="Georgia" panose="02040502050405020303" pitchFamily="18" charset="0"/>
              </a:rPr>
              <a:t>chemical bonding</a:t>
            </a:r>
            <a:r>
              <a:rPr lang="en-US" sz="1600" b="0" i="0" dirty="0">
                <a:effectLst/>
                <a:latin typeface="Georgia" panose="02040502050405020303" pitchFamily="18" charset="0"/>
              </a:rPr>
              <a:t>. </a:t>
            </a:r>
          </a:p>
          <a:p>
            <a:endParaRPr lang="en-US" sz="1600" b="0" i="0" dirty="0">
              <a:effectLst/>
              <a:latin typeface="Georgia" panose="02040502050405020303" pitchFamily="18" charset="0"/>
            </a:endParaRPr>
          </a:p>
          <a:p>
            <a:pPr marL="285750" indent="-285750">
              <a:buFont typeface="Arial" panose="020B0604020202020204" pitchFamily="34" charset="0"/>
              <a:buChar char="•"/>
            </a:pPr>
            <a:r>
              <a:rPr lang="en-US" sz="1600" b="0" i="0" dirty="0">
                <a:effectLst/>
                <a:latin typeface="Georgia" panose="02040502050405020303" pitchFamily="18" charset="0"/>
              </a:rPr>
              <a:t>Functionality designed or added to material but is not a discrete phase within the bulk material matrix</a:t>
            </a:r>
          </a:p>
          <a:p>
            <a:endParaRPr lang="en-US" sz="1600" b="0" i="0" dirty="0">
              <a:effectLst/>
              <a:latin typeface="Georgia" panose="02040502050405020303" pitchFamily="18" charset="0"/>
            </a:endParaRPr>
          </a:p>
          <a:p>
            <a:pPr marL="285750" indent="-285750">
              <a:buFont typeface="Arial" panose="020B0604020202020204" pitchFamily="34" charset="0"/>
              <a:buChar char="•"/>
            </a:pPr>
            <a:r>
              <a:rPr lang="en-US" sz="1600" dirty="0">
                <a:latin typeface="Georgia" panose="02040502050405020303" pitchFamily="18" charset="0"/>
              </a:rPr>
              <a:t>M</a:t>
            </a:r>
            <a:r>
              <a:rPr lang="en-US" sz="1600" b="0" i="0" dirty="0">
                <a:effectLst/>
                <a:latin typeface="Georgia" panose="02040502050405020303" pitchFamily="18" charset="0"/>
              </a:rPr>
              <a:t>obility to initiate healing response begins with absorption of energy provided by external stimuli.</a:t>
            </a:r>
          </a:p>
          <a:p>
            <a:endParaRPr lang="en-US" sz="1600" b="0" i="0" dirty="0">
              <a:effectLst/>
              <a:latin typeface="Georgia" panose="02040502050405020303" pitchFamily="18" charset="0"/>
            </a:endParaRPr>
          </a:p>
          <a:p>
            <a:pPr marL="285750" indent="-285750">
              <a:buFont typeface="Arial" panose="020B0604020202020204" pitchFamily="34" charset="0"/>
              <a:buChar char="•"/>
            </a:pPr>
            <a:r>
              <a:rPr lang="en-US" sz="1600" b="0" i="0" dirty="0">
                <a:effectLst/>
                <a:latin typeface="Georgia" panose="02040502050405020303" pitchFamily="18" charset="0"/>
              </a:rPr>
              <a:t>Most chemical healing methods are non-autonomic. </a:t>
            </a:r>
          </a:p>
          <a:p>
            <a:endParaRPr lang="en-US" sz="1600" b="0" i="0" dirty="0">
              <a:effectLst/>
              <a:latin typeface="Georgia" panose="02040502050405020303" pitchFamily="18" charset="0"/>
            </a:endParaRPr>
          </a:p>
        </p:txBody>
      </p:sp>
      <p:pic>
        <p:nvPicPr>
          <p:cNvPr id="12" name="Picture 11">
            <a:extLst>
              <a:ext uri="{FF2B5EF4-FFF2-40B4-BE49-F238E27FC236}">
                <a16:creationId xmlns:a16="http://schemas.microsoft.com/office/drawing/2014/main" id="{B8A45A90-BF6A-423C-AD0F-2A16F20CD27B}"/>
              </a:ext>
            </a:extLst>
          </p:cNvPr>
          <p:cNvPicPr>
            <a:picLocks noChangeAspect="1"/>
          </p:cNvPicPr>
          <p:nvPr/>
        </p:nvPicPr>
        <p:blipFill>
          <a:blip r:embed="rId3"/>
          <a:stretch>
            <a:fillRect/>
          </a:stretch>
        </p:blipFill>
        <p:spPr>
          <a:xfrm>
            <a:off x="0" y="4659085"/>
            <a:ext cx="2406316" cy="462753"/>
          </a:xfrm>
          <a:prstGeom prst="rect">
            <a:avLst/>
          </a:prstGeom>
        </p:spPr>
      </p:pic>
    </p:spTree>
    <p:extLst>
      <p:ext uri="{BB962C8B-B14F-4D97-AF65-F5344CB8AC3E}">
        <p14:creationId xmlns:p14="http://schemas.microsoft.com/office/powerpoint/2010/main" val="32081904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965298AE-E068-4A56-BB44-C7470260149C}"/>
              </a:ext>
            </a:extLst>
          </p:cNvPr>
          <p:cNvSpPr/>
          <p:nvPr/>
        </p:nvSpPr>
        <p:spPr>
          <a:xfrm>
            <a:off x="4848726" y="985901"/>
            <a:ext cx="3761443" cy="365610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itle 2">
            <a:extLst>
              <a:ext uri="{FF2B5EF4-FFF2-40B4-BE49-F238E27FC236}">
                <a16:creationId xmlns:a16="http://schemas.microsoft.com/office/drawing/2014/main" id="{D7471FC7-4A37-4AAE-82C4-E445AA43BF8D}"/>
              </a:ext>
            </a:extLst>
          </p:cNvPr>
          <p:cNvSpPr>
            <a:spLocks noGrp="1"/>
          </p:cNvSpPr>
          <p:nvPr>
            <p:ph type="title"/>
          </p:nvPr>
        </p:nvSpPr>
        <p:spPr>
          <a:xfrm>
            <a:off x="1752530" y="309482"/>
            <a:ext cx="5711966" cy="630000"/>
          </a:xfrm>
        </p:spPr>
        <p:txBody>
          <a:bodyPr/>
          <a:lstStyle/>
          <a:p>
            <a:r>
              <a:rPr lang="en-US" sz="2800" dirty="0">
                <a:latin typeface="Rockwell Extra Bold" panose="02060903040505020403" pitchFamily="18" charset="0"/>
              </a:rPr>
              <a:t>EXTRINSIC SELF HEALING</a:t>
            </a:r>
          </a:p>
        </p:txBody>
      </p:sp>
      <p:sp>
        <p:nvSpPr>
          <p:cNvPr id="9" name="TextBox 8">
            <a:extLst>
              <a:ext uri="{FF2B5EF4-FFF2-40B4-BE49-F238E27FC236}">
                <a16:creationId xmlns:a16="http://schemas.microsoft.com/office/drawing/2014/main" id="{8CF97CB3-A899-4A31-AAF4-E498A2669A56}"/>
              </a:ext>
            </a:extLst>
          </p:cNvPr>
          <p:cNvSpPr txBox="1"/>
          <p:nvPr/>
        </p:nvSpPr>
        <p:spPr>
          <a:xfrm>
            <a:off x="270000" y="1156069"/>
            <a:ext cx="4302000" cy="3785652"/>
          </a:xfrm>
          <a:prstGeom prst="rect">
            <a:avLst/>
          </a:prstGeom>
          <a:noFill/>
        </p:spPr>
        <p:txBody>
          <a:bodyPr wrap="square">
            <a:spAutoFit/>
          </a:bodyPr>
          <a:lstStyle/>
          <a:p>
            <a:pPr marL="285750" indent="-285750" algn="l">
              <a:buFont typeface="Arial" panose="020B0604020202020204" pitchFamily="34" charset="0"/>
              <a:buChar char="•"/>
            </a:pPr>
            <a:r>
              <a:rPr lang="en-US" sz="1600" b="0" i="0" dirty="0">
                <a:effectLst/>
                <a:latin typeface="Georgia" panose="02040502050405020303" pitchFamily="18" charset="0"/>
              </a:rPr>
              <a:t>Functionality added to the coating as a separate compartmentalized healing agent within the bulk matrix</a:t>
            </a:r>
          </a:p>
          <a:p>
            <a:pPr algn="l"/>
            <a:endParaRPr lang="en-US" sz="1600" b="0" i="0" dirty="0">
              <a:effectLst/>
              <a:latin typeface="Georgia" panose="02040502050405020303" pitchFamily="18" charset="0"/>
            </a:endParaRPr>
          </a:p>
          <a:p>
            <a:pPr marL="285750" indent="-285750" algn="l">
              <a:buFont typeface="Arial" panose="020B0604020202020204" pitchFamily="34" charset="0"/>
              <a:buChar char="•"/>
            </a:pPr>
            <a:r>
              <a:rPr lang="en-US" sz="1600" b="0" i="0" dirty="0">
                <a:effectLst/>
                <a:latin typeface="Georgia" panose="02040502050405020303" pitchFamily="18" charset="0"/>
              </a:rPr>
              <a:t>Mobility to initiate a healing response comes from release of healing agent from compartments.</a:t>
            </a:r>
          </a:p>
          <a:p>
            <a:pPr algn="l"/>
            <a:endParaRPr lang="en-US" sz="1600" b="0" i="0" dirty="0">
              <a:effectLst/>
              <a:latin typeface="Georgia" panose="02040502050405020303" pitchFamily="18" charset="0"/>
            </a:endParaRPr>
          </a:p>
          <a:p>
            <a:pPr marL="285750" indent="-285750">
              <a:buFont typeface="Arial" panose="020B0604020202020204" pitchFamily="34" charset="0"/>
              <a:buChar char="•"/>
            </a:pPr>
            <a:r>
              <a:rPr lang="en-US" sz="1600" dirty="0">
                <a:latin typeface="Georgia" panose="02040502050405020303" pitchFamily="18" charset="0"/>
              </a:rPr>
              <a:t>The</a:t>
            </a:r>
            <a:r>
              <a:rPr lang="en-US" sz="1600" b="0" i="0" dirty="0">
                <a:effectLst/>
                <a:latin typeface="Georgia" panose="02040502050405020303" pitchFamily="18" charset="0"/>
              </a:rPr>
              <a:t> depletion of the healing agent in microcapsules leads to only a singular healing event.</a:t>
            </a:r>
          </a:p>
          <a:p>
            <a:pPr marL="285750" indent="-285750">
              <a:buFont typeface="Arial" panose="020B0604020202020204" pitchFamily="34" charset="0"/>
              <a:buChar char="•"/>
            </a:pPr>
            <a:endParaRPr lang="en-US" sz="1600" dirty="0">
              <a:latin typeface="Georgia" panose="02040502050405020303" pitchFamily="18" charset="0"/>
            </a:endParaRPr>
          </a:p>
          <a:p>
            <a:pPr marL="285750" indent="-285750">
              <a:buFont typeface="Arial" panose="020B0604020202020204" pitchFamily="34" charset="0"/>
              <a:buChar char="•"/>
            </a:pPr>
            <a:r>
              <a:rPr lang="en-US" sz="1600" dirty="0">
                <a:latin typeface="Georgia" panose="02040502050405020303" pitchFamily="18" charset="0"/>
              </a:rPr>
              <a:t>However,</a:t>
            </a:r>
            <a:r>
              <a:rPr lang="en-US" sz="1600" b="0" i="0" dirty="0">
                <a:effectLst/>
                <a:latin typeface="Georgia" panose="02040502050405020303" pitchFamily="18" charset="0"/>
              </a:rPr>
              <a:t> interconnected microvascular composites allow for multiple healing events.</a:t>
            </a:r>
          </a:p>
        </p:txBody>
      </p:sp>
      <p:pic>
        <p:nvPicPr>
          <p:cNvPr id="2050" name="Picture 2">
            <a:extLst>
              <a:ext uri="{FF2B5EF4-FFF2-40B4-BE49-F238E27FC236}">
                <a16:creationId xmlns:a16="http://schemas.microsoft.com/office/drawing/2014/main" id="{817DEA2F-9CB3-420A-B899-F0379501A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153" y="1061511"/>
            <a:ext cx="3604587" cy="35048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132147-D657-4C9D-92B4-9DC566A138FA}"/>
              </a:ext>
            </a:extLst>
          </p:cNvPr>
          <p:cNvPicPr>
            <a:picLocks noChangeAspect="1"/>
          </p:cNvPicPr>
          <p:nvPr/>
        </p:nvPicPr>
        <p:blipFill>
          <a:blip r:embed="rId3"/>
          <a:stretch>
            <a:fillRect/>
          </a:stretch>
        </p:blipFill>
        <p:spPr>
          <a:xfrm>
            <a:off x="6737684" y="4703517"/>
            <a:ext cx="2406316" cy="462753"/>
          </a:xfrm>
          <a:prstGeom prst="rect">
            <a:avLst/>
          </a:prstGeom>
        </p:spPr>
      </p:pic>
    </p:spTree>
    <p:extLst>
      <p:ext uri="{BB962C8B-B14F-4D97-AF65-F5344CB8AC3E}">
        <p14:creationId xmlns:p14="http://schemas.microsoft.com/office/powerpoint/2010/main" val="14438606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4" name="Google Shape;1083;p55">
            <a:extLst>
              <a:ext uri="{FF2B5EF4-FFF2-40B4-BE49-F238E27FC236}">
                <a16:creationId xmlns:a16="http://schemas.microsoft.com/office/drawing/2014/main" id="{F8F47EAD-1FB5-4312-B06B-B8B1B892CB34}"/>
              </a:ext>
            </a:extLst>
          </p:cNvPr>
          <p:cNvGrpSpPr/>
          <p:nvPr/>
        </p:nvGrpSpPr>
        <p:grpSpPr>
          <a:xfrm>
            <a:off x="5197848" y="2347259"/>
            <a:ext cx="685593" cy="743918"/>
            <a:chOff x="1098275" y="831150"/>
            <a:chExt cx="304875" cy="367850"/>
          </a:xfrm>
          <a:solidFill>
            <a:schemeClr val="bg1"/>
          </a:solidFill>
        </p:grpSpPr>
        <p:sp>
          <p:nvSpPr>
            <p:cNvPr id="5" name="Google Shape;1084;p55">
              <a:extLst>
                <a:ext uri="{FF2B5EF4-FFF2-40B4-BE49-F238E27FC236}">
                  <a16:creationId xmlns:a16="http://schemas.microsoft.com/office/drawing/2014/main" id="{CEC32684-7EDD-4D78-8F12-2B0EED85AC49}"/>
                </a:ext>
              </a:extLst>
            </p:cNvPr>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 name="Google Shape;1085;p55">
              <a:extLst>
                <a:ext uri="{FF2B5EF4-FFF2-40B4-BE49-F238E27FC236}">
                  <a16:creationId xmlns:a16="http://schemas.microsoft.com/office/drawing/2014/main" id="{DE7DA18F-AFE9-4DA5-8D5B-1BDE3EE0279A}"/>
                </a:ext>
              </a:extLst>
            </p:cNvPr>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Google Shape;1086;p55">
              <a:extLst>
                <a:ext uri="{FF2B5EF4-FFF2-40B4-BE49-F238E27FC236}">
                  <a16:creationId xmlns:a16="http://schemas.microsoft.com/office/drawing/2014/main" id="{4031B600-5975-481E-8B3B-A4654654F0FE}"/>
                </a:ext>
              </a:extLst>
            </p:cNvPr>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55" name="Google Shape;255;p37"/>
          <p:cNvSpPr txBox="1">
            <a:spLocks noGrp="1"/>
          </p:cNvSpPr>
          <p:nvPr>
            <p:ph type="ctrTitle"/>
          </p:nvPr>
        </p:nvSpPr>
        <p:spPr>
          <a:xfrm flipH="1">
            <a:off x="0" y="2199791"/>
            <a:ext cx="4463620" cy="7439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latin typeface="Rockwell Extra Bold" panose="02060903040505020403" pitchFamily="18" charset="0"/>
              </a:rPr>
              <a:t>SYNTHESIS</a:t>
            </a:r>
            <a:endParaRPr sz="4400" dirty="0">
              <a:latin typeface="Rockwell Extra Bold" panose="02060903040505020403" pitchFamily="18" charset="0"/>
            </a:endParaRPr>
          </a:p>
        </p:txBody>
      </p:sp>
      <p:pic>
        <p:nvPicPr>
          <p:cNvPr id="8" name="Picture 7">
            <a:extLst>
              <a:ext uri="{FF2B5EF4-FFF2-40B4-BE49-F238E27FC236}">
                <a16:creationId xmlns:a16="http://schemas.microsoft.com/office/drawing/2014/main" id="{F9B53053-8A99-49CC-B74E-4EF32E6F9826}"/>
              </a:ext>
            </a:extLst>
          </p:cNvPr>
          <p:cNvPicPr>
            <a:picLocks noChangeAspect="1"/>
          </p:cNvPicPr>
          <p:nvPr/>
        </p:nvPicPr>
        <p:blipFill>
          <a:blip r:embed="rId3"/>
          <a:stretch>
            <a:fillRect/>
          </a:stretch>
        </p:blipFill>
        <p:spPr>
          <a:xfrm>
            <a:off x="0" y="0"/>
            <a:ext cx="2993336" cy="575642"/>
          </a:xfrm>
          <a:prstGeom prst="rect">
            <a:avLst/>
          </a:prstGeom>
        </p:spPr>
      </p:pic>
    </p:spTree>
    <p:extLst>
      <p:ext uri="{BB962C8B-B14F-4D97-AF65-F5344CB8AC3E}">
        <p14:creationId xmlns:p14="http://schemas.microsoft.com/office/powerpoint/2010/main" val="124596097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B733E11-A648-43E5-A835-71562BCDA443}"/>
              </a:ext>
            </a:extLst>
          </p:cNvPr>
          <p:cNvSpPr/>
          <p:nvPr/>
        </p:nvSpPr>
        <p:spPr>
          <a:xfrm>
            <a:off x="203272" y="1678385"/>
            <a:ext cx="2898954" cy="32548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232968D9-14FC-44FF-85E4-63EF65C659EE}"/>
              </a:ext>
            </a:extLst>
          </p:cNvPr>
          <p:cNvPicPr>
            <a:picLocks noChangeAspect="1"/>
          </p:cNvPicPr>
          <p:nvPr/>
        </p:nvPicPr>
        <p:blipFill>
          <a:blip r:embed="rId3"/>
          <a:stretch>
            <a:fillRect/>
          </a:stretch>
        </p:blipFill>
        <p:spPr>
          <a:xfrm>
            <a:off x="6431281" y="0"/>
            <a:ext cx="2752824" cy="529389"/>
          </a:xfrm>
          <a:prstGeom prst="rect">
            <a:avLst/>
          </a:prstGeom>
        </p:spPr>
      </p:pic>
      <p:sp>
        <p:nvSpPr>
          <p:cNvPr id="4" name="TextBox 3">
            <a:extLst>
              <a:ext uri="{FF2B5EF4-FFF2-40B4-BE49-F238E27FC236}">
                <a16:creationId xmlns:a16="http://schemas.microsoft.com/office/drawing/2014/main" id="{AE7D00EC-EAE6-4390-9B80-EB28D9D079E5}"/>
              </a:ext>
            </a:extLst>
          </p:cNvPr>
          <p:cNvSpPr txBox="1"/>
          <p:nvPr/>
        </p:nvSpPr>
        <p:spPr>
          <a:xfrm>
            <a:off x="244303" y="158643"/>
            <a:ext cx="7794885" cy="1538883"/>
          </a:xfrm>
          <a:prstGeom prst="rect">
            <a:avLst/>
          </a:prstGeom>
          <a:noFill/>
        </p:spPr>
        <p:txBody>
          <a:bodyPr wrap="square" rtlCol="0">
            <a:spAutoFit/>
          </a:bodyPr>
          <a:lstStyle/>
          <a:p>
            <a:r>
              <a:rPr lang="en-US" sz="2000" b="1" dirty="0">
                <a:solidFill>
                  <a:schemeClr val="tx1">
                    <a:lumMod val="75000"/>
                  </a:schemeClr>
                </a:solidFill>
                <a:latin typeface="Rockwell Extra Bold" panose="02060903040505020403" pitchFamily="18" charset="0"/>
              </a:rPr>
              <a:t>INTRINSIC PHYSICAL SELF-HEALING </a:t>
            </a:r>
          </a:p>
          <a:p>
            <a:endParaRPr lang="en-US" sz="1000" dirty="0">
              <a:ln>
                <a:noFill/>
              </a:ln>
              <a:solidFill>
                <a:srgbClr val="000000"/>
              </a:solidFill>
              <a:effectLst/>
              <a:latin typeface="Georgia" panose="02040502050405020303" pitchFamily="18" charset="0"/>
              <a:ea typeface="Arial Unicode MS"/>
              <a:cs typeface="Arial Unicode MS"/>
            </a:endParaRPr>
          </a:p>
          <a:p>
            <a:r>
              <a:rPr lang="en-US" sz="1600" dirty="0">
                <a:ln>
                  <a:noFill/>
                </a:ln>
                <a:solidFill>
                  <a:srgbClr val="000000"/>
                </a:solidFill>
                <a:effectLst/>
                <a:latin typeface="Georgia" panose="02040502050405020303" pitchFamily="18" charset="0"/>
                <a:ea typeface="Arial Unicode MS"/>
                <a:cs typeface="Arial Unicode MS"/>
              </a:rPr>
              <a:t>Based on non-covalent interactions including π-π stacking, diffusion and entanglement, ionic and hydrophobic interactions, hydrogen bonding, and metal coordination. </a:t>
            </a:r>
            <a:endParaRPr lang="en-SG" sz="1600" dirty="0">
              <a:ln>
                <a:noFill/>
              </a:ln>
              <a:solidFill>
                <a:srgbClr val="000000"/>
              </a:solidFill>
              <a:effectLst/>
              <a:latin typeface="Georgia" panose="02040502050405020303" pitchFamily="18" charset="0"/>
              <a:ea typeface="Arial Unicode MS"/>
              <a:cs typeface="Arial Unicode MS"/>
            </a:endParaRPr>
          </a:p>
          <a:p>
            <a:pPr algn="ctr"/>
            <a:endParaRPr lang="en-SG" dirty="0"/>
          </a:p>
        </p:txBody>
      </p:sp>
      <p:sp>
        <p:nvSpPr>
          <p:cNvPr id="8" name="TextBox 7">
            <a:extLst>
              <a:ext uri="{FF2B5EF4-FFF2-40B4-BE49-F238E27FC236}">
                <a16:creationId xmlns:a16="http://schemas.microsoft.com/office/drawing/2014/main" id="{EEA83E61-0A91-4F69-93B3-E7B1260648DE}"/>
              </a:ext>
            </a:extLst>
          </p:cNvPr>
          <p:cNvSpPr txBox="1"/>
          <p:nvPr/>
        </p:nvSpPr>
        <p:spPr>
          <a:xfrm>
            <a:off x="211036" y="2073473"/>
            <a:ext cx="2898954"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a:effectLst/>
                <a:latin typeface="Georgia" panose="02040502050405020303" pitchFamily="18" charset="0"/>
                <a:ea typeface="Arial Unicode MS"/>
              </a:rPr>
              <a:t>Consist of thermoplastic ionic copolymers</a:t>
            </a:r>
          </a:p>
          <a:p>
            <a:pPr marL="285750" indent="-285750">
              <a:buFont typeface="Arial" panose="020B0604020202020204" pitchFamily="34" charset="0"/>
              <a:buChar char="•"/>
            </a:pPr>
            <a:r>
              <a:rPr lang="en-US" sz="1200" dirty="0">
                <a:latin typeface="Georgia" panose="02040502050405020303" pitchFamily="18" charset="0"/>
                <a:ea typeface="Arial Unicode MS"/>
              </a:rPr>
              <a:t>M</a:t>
            </a:r>
            <a:r>
              <a:rPr lang="en-US" sz="1200" dirty="0">
                <a:effectLst/>
                <a:latin typeface="Georgia" panose="02040502050405020303" pitchFamily="18" charset="0"/>
                <a:ea typeface="Arial Unicode MS"/>
              </a:rPr>
              <a:t>ade up of hydrocarbon chains, a portion being carboxylic groups</a:t>
            </a:r>
          </a:p>
          <a:p>
            <a:pPr marL="285750" indent="-285750">
              <a:buFont typeface="Arial" panose="020B0604020202020204" pitchFamily="34" charset="0"/>
              <a:buChar char="•"/>
            </a:pPr>
            <a:r>
              <a:rPr lang="en-US" sz="1200" dirty="0">
                <a:effectLst/>
                <a:latin typeface="Georgia" panose="02040502050405020303" pitchFamily="18" charset="0"/>
                <a:ea typeface="Arial Unicode MS"/>
              </a:rPr>
              <a:t>Neutralized with metal or quaternary ammonium ions [poly(ethylene-co-methacrylic acid) </a:t>
            </a:r>
            <a:endParaRPr lang="en-US" sz="1200" dirty="0">
              <a:latin typeface="Georgia" panose="02040502050405020303" pitchFamily="18" charset="0"/>
            </a:endParaRPr>
          </a:p>
          <a:p>
            <a:pPr marL="285750" indent="-285750">
              <a:buFont typeface="Arial" panose="020B0604020202020204" pitchFamily="34" charset="0"/>
              <a:buChar char="•"/>
            </a:pPr>
            <a:r>
              <a:rPr lang="en-US" sz="1200" dirty="0">
                <a:effectLst/>
                <a:latin typeface="Georgia" panose="02040502050405020303" pitchFamily="18" charset="0"/>
                <a:ea typeface="Arial Unicode MS"/>
              </a:rPr>
              <a:t>EMAA clusters act as reversible cross-links</a:t>
            </a:r>
            <a:endParaRPr lang="en-US" sz="1200" dirty="0">
              <a:latin typeface="Georgia" panose="02040502050405020303" pitchFamily="18" charset="0"/>
            </a:endParaRPr>
          </a:p>
          <a:p>
            <a:pPr marL="285750" indent="-285750">
              <a:buFont typeface="Arial" panose="020B0604020202020204" pitchFamily="34" charset="0"/>
              <a:buChar char="•"/>
            </a:pPr>
            <a:r>
              <a:rPr lang="en-US" sz="1200" dirty="0">
                <a:latin typeface="Georgia" panose="02040502050405020303" pitchFamily="18" charset="0"/>
                <a:ea typeface="Arial Unicode MS"/>
              </a:rPr>
              <a:t>E</a:t>
            </a:r>
            <a:r>
              <a:rPr lang="en-US" sz="1200" dirty="0">
                <a:effectLst/>
                <a:latin typeface="Georgia" panose="02040502050405020303" pitchFamily="18" charset="0"/>
                <a:ea typeface="Arial Unicode MS"/>
              </a:rPr>
              <a:t>xternal stimuli like temperature &amp; UV light</a:t>
            </a:r>
            <a:endParaRPr lang="en-US" sz="1200" dirty="0">
              <a:latin typeface="Georgia" panose="02040502050405020303" pitchFamily="18" charset="0"/>
            </a:endParaRPr>
          </a:p>
          <a:p>
            <a:endParaRPr lang="en-US" sz="1200" dirty="0">
              <a:latin typeface="Georgia" panose="02040502050405020303" pitchFamily="18" charset="0"/>
            </a:endParaRPr>
          </a:p>
          <a:p>
            <a:endParaRPr lang="en-SG" sz="1200" dirty="0">
              <a:latin typeface="Georgia" panose="02040502050405020303" pitchFamily="18" charset="0"/>
            </a:endParaRPr>
          </a:p>
        </p:txBody>
      </p:sp>
      <p:sp>
        <p:nvSpPr>
          <p:cNvPr id="13" name="Rectangle: Rounded Corners 12">
            <a:extLst>
              <a:ext uri="{FF2B5EF4-FFF2-40B4-BE49-F238E27FC236}">
                <a16:creationId xmlns:a16="http://schemas.microsoft.com/office/drawing/2014/main" id="{F13C6B6C-E3A5-42E7-94B5-900037DAD6BA}"/>
              </a:ext>
            </a:extLst>
          </p:cNvPr>
          <p:cNvSpPr/>
          <p:nvPr/>
        </p:nvSpPr>
        <p:spPr>
          <a:xfrm>
            <a:off x="201354" y="1578675"/>
            <a:ext cx="2898954" cy="508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FD75D5A9-21A8-48EE-B9A0-58F6839C6E5A}"/>
              </a:ext>
            </a:extLst>
          </p:cNvPr>
          <p:cNvSpPr txBox="1"/>
          <p:nvPr/>
        </p:nvSpPr>
        <p:spPr>
          <a:xfrm>
            <a:off x="150876" y="1638708"/>
            <a:ext cx="3037680" cy="307777"/>
          </a:xfrm>
          <a:prstGeom prst="rect">
            <a:avLst/>
          </a:prstGeom>
          <a:noFill/>
        </p:spPr>
        <p:txBody>
          <a:bodyPr wrap="square" rtlCol="0">
            <a:spAutoFit/>
          </a:bodyPr>
          <a:lstStyle/>
          <a:p>
            <a:r>
              <a:rPr lang="en-US" b="1" dirty="0">
                <a:solidFill>
                  <a:schemeClr val="bg1"/>
                </a:solidFill>
                <a:effectLst/>
                <a:latin typeface="Georgia" panose="02040502050405020303" pitchFamily="18" charset="0"/>
                <a:ea typeface="Arial Unicode MS"/>
              </a:rPr>
              <a:t>Ionomeric self-healing</a:t>
            </a:r>
            <a:r>
              <a:rPr lang="en-US" dirty="0">
                <a:solidFill>
                  <a:schemeClr val="bg1"/>
                </a:solidFill>
                <a:effectLst/>
                <a:latin typeface="Georgia" panose="02040502050405020303" pitchFamily="18" charset="0"/>
                <a:ea typeface="Arial Unicode MS"/>
              </a:rPr>
              <a:t> </a:t>
            </a:r>
            <a:r>
              <a:rPr lang="en-US" b="1" dirty="0">
                <a:solidFill>
                  <a:schemeClr val="bg1"/>
                </a:solidFill>
                <a:effectLst/>
                <a:latin typeface="Georgia" panose="02040502050405020303" pitchFamily="18" charset="0"/>
                <a:ea typeface="Arial Unicode MS"/>
              </a:rPr>
              <a:t>systems</a:t>
            </a:r>
            <a:r>
              <a:rPr lang="en-US" dirty="0">
                <a:solidFill>
                  <a:schemeClr val="bg1"/>
                </a:solidFill>
                <a:effectLst/>
                <a:latin typeface="Georgia" panose="02040502050405020303" pitchFamily="18" charset="0"/>
                <a:ea typeface="Arial Unicode MS"/>
              </a:rPr>
              <a:t> </a:t>
            </a:r>
            <a:endParaRPr lang="en-SG" dirty="0">
              <a:solidFill>
                <a:schemeClr val="bg1"/>
              </a:solidFill>
              <a:latin typeface="Georgia" panose="02040502050405020303" pitchFamily="18" charset="0"/>
            </a:endParaRPr>
          </a:p>
        </p:txBody>
      </p:sp>
      <p:sp>
        <p:nvSpPr>
          <p:cNvPr id="20" name="Rectangle: Rounded Corners 19">
            <a:extLst>
              <a:ext uri="{FF2B5EF4-FFF2-40B4-BE49-F238E27FC236}">
                <a16:creationId xmlns:a16="http://schemas.microsoft.com/office/drawing/2014/main" id="{2870234C-3C52-4CB6-BE4B-005E2C6E1C8A}"/>
              </a:ext>
            </a:extLst>
          </p:cNvPr>
          <p:cNvSpPr/>
          <p:nvPr/>
        </p:nvSpPr>
        <p:spPr>
          <a:xfrm>
            <a:off x="3226177" y="1627823"/>
            <a:ext cx="2802081" cy="33054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61DE3D99-E353-4921-A678-DE6709DE15FE}"/>
              </a:ext>
            </a:extLst>
          </p:cNvPr>
          <p:cNvSpPr/>
          <p:nvPr/>
        </p:nvSpPr>
        <p:spPr>
          <a:xfrm>
            <a:off x="3225606" y="1601164"/>
            <a:ext cx="2800163" cy="463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FBA85979-8162-412D-A33F-16254F7957C7}"/>
              </a:ext>
            </a:extLst>
          </p:cNvPr>
          <p:cNvSpPr txBox="1"/>
          <p:nvPr/>
        </p:nvSpPr>
        <p:spPr>
          <a:xfrm>
            <a:off x="3215311" y="1638708"/>
            <a:ext cx="2802081" cy="307777"/>
          </a:xfrm>
          <a:prstGeom prst="rect">
            <a:avLst/>
          </a:prstGeom>
          <a:noFill/>
        </p:spPr>
        <p:txBody>
          <a:bodyPr wrap="square" rtlCol="0">
            <a:spAutoFit/>
          </a:bodyPr>
          <a:lstStyle/>
          <a:p>
            <a:r>
              <a:rPr lang="en-US" b="1" dirty="0">
                <a:solidFill>
                  <a:schemeClr val="bg1"/>
                </a:solidFill>
                <a:effectLst/>
                <a:latin typeface="Georgia" panose="02040502050405020303" pitchFamily="18" charset="0"/>
                <a:ea typeface="Arial Unicode MS"/>
              </a:rPr>
              <a:t>Supramolecular self-healing </a:t>
            </a:r>
            <a:endParaRPr lang="en-SG" dirty="0">
              <a:solidFill>
                <a:schemeClr val="bg1"/>
              </a:solidFill>
              <a:latin typeface="Georgia" panose="02040502050405020303" pitchFamily="18" charset="0"/>
            </a:endParaRPr>
          </a:p>
        </p:txBody>
      </p:sp>
      <p:sp>
        <p:nvSpPr>
          <p:cNvPr id="12" name="TextBox 11">
            <a:extLst>
              <a:ext uri="{FF2B5EF4-FFF2-40B4-BE49-F238E27FC236}">
                <a16:creationId xmlns:a16="http://schemas.microsoft.com/office/drawing/2014/main" id="{7B3D0805-3D56-487E-9651-16C0458DAFE4}"/>
              </a:ext>
            </a:extLst>
          </p:cNvPr>
          <p:cNvSpPr txBox="1"/>
          <p:nvPr/>
        </p:nvSpPr>
        <p:spPr>
          <a:xfrm>
            <a:off x="3308104" y="2085200"/>
            <a:ext cx="2850433"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Georgia" panose="02040502050405020303" pitchFamily="18" charset="0"/>
              </a:rPr>
              <a:t>Made up of polymers with strong end-group and/or side-group associations via hydrogen bonding </a:t>
            </a:r>
          </a:p>
          <a:p>
            <a:pPr marL="171450" indent="-171450">
              <a:buFont typeface="Arial" panose="020B0604020202020204" pitchFamily="34" charset="0"/>
              <a:buChar char="•"/>
            </a:pPr>
            <a:endParaRPr lang="en-US" sz="1200" dirty="0">
              <a:latin typeface="Georgia" panose="02040502050405020303" pitchFamily="18" charset="0"/>
            </a:endParaRPr>
          </a:p>
          <a:p>
            <a:pPr marL="171450" indent="-171450">
              <a:buFont typeface="Arial" panose="020B0604020202020204" pitchFamily="34" charset="0"/>
              <a:buChar char="•"/>
            </a:pPr>
            <a:r>
              <a:rPr lang="en-US" sz="1200" dirty="0">
                <a:latin typeface="Georgia" panose="02040502050405020303" pitchFamily="18" charset="0"/>
              </a:rPr>
              <a:t>Can be fractured and mended</a:t>
            </a:r>
          </a:p>
          <a:p>
            <a:pPr marL="171450" indent="-171450">
              <a:buFont typeface="Arial" panose="020B0604020202020204" pitchFamily="34" charset="0"/>
              <a:buChar char="•"/>
            </a:pPr>
            <a:endParaRPr lang="en-US" sz="1200" dirty="0">
              <a:latin typeface="Georgia" panose="02040502050405020303" pitchFamily="18" charset="0"/>
            </a:endParaRPr>
          </a:p>
          <a:p>
            <a:pPr marL="171450" indent="-171450">
              <a:buFont typeface="Arial" panose="020B0604020202020204" pitchFamily="34" charset="0"/>
              <a:buChar char="•"/>
            </a:pPr>
            <a:r>
              <a:rPr lang="en-US" sz="1200" dirty="0">
                <a:latin typeface="Georgia" panose="02040502050405020303" pitchFamily="18" charset="0"/>
              </a:rPr>
              <a:t>Allow for reformation of the hydrogen bonds</a:t>
            </a:r>
          </a:p>
          <a:p>
            <a:pPr marL="171450" indent="-171450">
              <a:buFont typeface="Arial" panose="020B0604020202020204" pitchFamily="34" charset="0"/>
              <a:buChar char="•"/>
            </a:pPr>
            <a:endParaRPr lang="en-US" sz="1200" dirty="0">
              <a:latin typeface="Georgia" panose="02040502050405020303" pitchFamily="18" charset="0"/>
            </a:endParaRPr>
          </a:p>
          <a:p>
            <a:endParaRPr lang="en-SG" sz="1200" dirty="0">
              <a:latin typeface="Georgia" panose="02040502050405020303" pitchFamily="18" charset="0"/>
            </a:endParaRPr>
          </a:p>
        </p:txBody>
      </p:sp>
      <p:sp>
        <p:nvSpPr>
          <p:cNvPr id="24" name="Rectangle: Rounded Corners 23">
            <a:extLst>
              <a:ext uri="{FF2B5EF4-FFF2-40B4-BE49-F238E27FC236}">
                <a16:creationId xmlns:a16="http://schemas.microsoft.com/office/drawing/2014/main" id="{FAFF2211-E452-4528-964B-7064277A9C71}"/>
              </a:ext>
            </a:extLst>
          </p:cNvPr>
          <p:cNvSpPr/>
          <p:nvPr/>
        </p:nvSpPr>
        <p:spPr>
          <a:xfrm>
            <a:off x="6160194" y="1627824"/>
            <a:ext cx="2802081" cy="330541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B161DDDE-ECA6-40EF-8705-BCD1B111A541}"/>
              </a:ext>
            </a:extLst>
          </p:cNvPr>
          <p:cNvSpPr/>
          <p:nvPr/>
        </p:nvSpPr>
        <p:spPr>
          <a:xfrm>
            <a:off x="6157373" y="1588400"/>
            <a:ext cx="2800163" cy="4639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F52A3BDB-0661-4ABE-A442-382726CD0352}"/>
              </a:ext>
            </a:extLst>
          </p:cNvPr>
          <p:cNvSpPr txBox="1"/>
          <p:nvPr/>
        </p:nvSpPr>
        <p:spPr>
          <a:xfrm>
            <a:off x="5994972" y="1544051"/>
            <a:ext cx="3124964" cy="523220"/>
          </a:xfrm>
          <a:prstGeom prst="rect">
            <a:avLst/>
          </a:prstGeom>
          <a:noFill/>
        </p:spPr>
        <p:txBody>
          <a:bodyPr wrap="square" rtlCol="0">
            <a:spAutoFit/>
          </a:bodyPr>
          <a:lstStyle/>
          <a:p>
            <a:pPr algn="ctr"/>
            <a:r>
              <a:rPr lang="en-US" b="1" dirty="0">
                <a:solidFill>
                  <a:schemeClr val="bg1"/>
                </a:solidFill>
                <a:effectLst/>
                <a:latin typeface="Georgia" panose="02040502050405020303" pitchFamily="18" charset="0"/>
                <a:ea typeface="Arial Unicode MS"/>
              </a:rPr>
              <a:t>Self-healing via molecular diffusion &amp; entanglement </a:t>
            </a:r>
            <a:endParaRPr lang="en-SG" dirty="0">
              <a:solidFill>
                <a:schemeClr val="bg1"/>
              </a:solidFill>
              <a:latin typeface="Georgia" panose="02040502050405020303" pitchFamily="18" charset="0"/>
            </a:endParaRPr>
          </a:p>
        </p:txBody>
      </p:sp>
      <p:sp>
        <p:nvSpPr>
          <p:cNvPr id="18" name="TextBox 17">
            <a:extLst>
              <a:ext uri="{FF2B5EF4-FFF2-40B4-BE49-F238E27FC236}">
                <a16:creationId xmlns:a16="http://schemas.microsoft.com/office/drawing/2014/main" id="{70956D5B-95DD-4C7B-9F7E-5A2E60A20CFD}"/>
              </a:ext>
            </a:extLst>
          </p:cNvPr>
          <p:cNvSpPr txBox="1"/>
          <p:nvPr/>
        </p:nvSpPr>
        <p:spPr>
          <a:xfrm>
            <a:off x="6208626" y="2041877"/>
            <a:ext cx="2727624" cy="2308324"/>
          </a:xfrm>
          <a:prstGeom prst="rect">
            <a:avLst/>
          </a:prstGeom>
          <a:noFill/>
        </p:spPr>
        <p:txBody>
          <a:bodyPr wrap="square" rtlCol="0">
            <a:spAutoFit/>
          </a:bodyPr>
          <a:lstStyle/>
          <a:p>
            <a:pPr marL="171450" indent="-171450">
              <a:buFont typeface="Arial" panose="020B0604020202020204" pitchFamily="34" charset="0"/>
              <a:buChar char="•"/>
            </a:pPr>
            <a:r>
              <a:rPr lang="en-US" sz="1200" dirty="0">
                <a:effectLst/>
                <a:latin typeface="Georgia" panose="02040502050405020303" pitchFamily="18" charset="0"/>
                <a:ea typeface="Arial Unicode MS"/>
              </a:rPr>
              <a:t>Healing of damaged areas induced by temperature/pressure.</a:t>
            </a:r>
          </a:p>
          <a:p>
            <a:pPr marL="171450" indent="-171450">
              <a:buFont typeface="Arial" panose="020B0604020202020204" pitchFamily="34" charset="0"/>
              <a:buChar char="•"/>
            </a:pPr>
            <a:endParaRPr lang="en-US" sz="1200" dirty="0">
              <a:latin typeface="Georgia" panose="02040502050405020303" pitchFamily="18" charset="0"/>
              <a:ea typeface="Arial Unicode MS"/>
            </a:endParaRPr>
          </a:p>
          <a:p>
            <a:pPr marL="171450" indent="-171450">
              <a:buFont typeface="Arial" panose="020B0604020202020204" pitchFamily="34" charset="0"/>
              <a:buChar char="•"/>
            </a:pPr>
            <a:r>
              <a:rPr lang="en-US" sz="1200" dirty="0">
                <a:effectLst/>
                <a:latin typeface="Georgia" panose="02040502050405020303" pitchFamily="18" charset="0"/>
                <a:ea typeface="Arial Unicode MS"/>
              </a:rPr>
              <a:t>Te</a:t>
            </a:r>
            <a:r>
              <a:rPr lang="en-US" sz="1200" dirty="0">
                <a:latin typeface="Georgia" panose="02040502050405020303" pitchFamily="18" charset="0"/>
                <a:ea typeface="Arial Unicode MS"/>
              </a:rPr>
              <a:t>mperature/pressure should be high enough to allow diffusion and entanglement</a:t>
            </a:r>
          </a:p>
          <a:p>
            <a:pPr marL="171450" indent="-171450">
              <a:buFont typeface="Arial" panose="020B0604020202020204" pitchFamily="34" charset="0"/>
              <a:buChar char="•"/>
            </a:pPr>
            <a:endParaRPr lang="en-US" sz="1200" dirty="0">
              <a:effectLst/>
              <a:latin typeface="Georgia" panose="02040502050405020303" pitchFamily="18" charset="0"/>
              <a:ea typeface="Arial Unicode MS"/>
            </a:endParaRPr>
          </a:p>
          <a:p>
            <a:pPr marL="171450" indent="-171450">
              <a:buFont typeface="Arial" panose="020B0604020202020204" pitchFamily="34" charset="0"/>
              <a:buChar char="•"/>
            </a:pPr>
            <a:r>
              <a:rPr lang="en-US" sz="1200" dirty="0">
                <a:effectLst/>
                <a:latin typeface="Georgia" panose="02040502050405020303" pitchFamily="18" charset="0"/>
                <a:ea typeface="Arial Unicode MS"/>
              </a:rPr>
              <a:t>Can heal damages in styrene-isoprene-styrene block copolymers, polystyrene and thermoplastics</a:t>
            </a:r>
            <a:r>
              <a:rPr lang="en-US" sz="1200" dirty="0">
                <a:latin typeface="Georgia" panose="02040502050405020303" pitchFamily="18" charset="0"/>
                <a:ea typeface="Arial Unicode MS"/>
              </a:rPr>
              <a:t>.</a:t>
            </a:r>
            <a:r>
              <a:rPr lang="en-US" sz="1200" dirty="0">
                <a:effectLst/>
                <a:latin typeface="Georgia" panose="02040502050405020303" pitchFamily="18" charset="0"/>
                <a:ea typeface="Arial Unicode MS"/>
              </a:rPr>
              <a:t> </a:t>
            </a:r>
          </a:p>
          <a:p>
            <a:endParaRPr lang="en-SG" sz="1200" dirty="0">
              <a:latin typeface="Georgia" panose="02040502050405020303" pitchFamily="18" charset="0"/>
            </a:endParaRPr>
          </a:p>
        </p:txBody>
      </p:sp>
      <p:pic>
        <p:nvPicPr>
          <p:cNvPr id="6" name="Picture 5">
            <a:extLst>
              <a:ext uri="{FF2B5EF4-FFF2-40B4-BE49-F238E27FC236}">
                <a16:creationId xmlns:a16="http://schemas.microsoft.com/office/drawing/2014/main" id="{6908E3EA-0768-48C6-840B-9C273F69850C}"/>
              </a:ext>
            </a:extLst>
          </p:cNvPr>
          <p:cNvPicPr>
            <a:picLocks noChangeAspect="1"/>
          </p:cNvPicPr>
          <p:nvPr/>
        </p:nvPicPr>
        <p:blipFill>
          <a:blip r:embed="rId4"/>
          <a:stretch>
            <a:fillRect/>
          </a:stretch>
        </p:blipFill>
        <p:spPr>
          <a:xfrm>
            <a:off x="508682" y="4131732"/>
            <a:ext cx="2183342" cy="606832"/>
          </a:xfrm>
          <a:prstGeom prst="rect">
            <a:avLst/>
          </a:prstGeom>
        </p:spPr>
      </p:pic>
      <p:pic>
        <p:nvPicPr>
          <p:cNvPr id="10" name="Picture 9">
            <a:extLst>
              <a:ext uri="{FF2B5EF4-FFF2-40B4-BE49-F238E27FC236}">
                <a16:creationId xmlns:a16="http://schemas.microsoft.com/office/drawing/2014/main" id="{8CB0586E-D1AA-4C1B-BB47-1A9C662D6579}"/>
              </a:ext>
            </a:extLst>
          </p:cNvPr>
          <p:cNvPicPr>
            <a:picLocks noChangeAspect="1"/>
          </p:cNvPicPr>
          <p:nvPr/>
        </p:nvPicPr>
        <p:blipFill>
          <a:blip r:embed="rId5"/>
          <a:stretch>
            <a:fillRect/>
          </a:stretch>
        </p:blipFill>
        <p:spPr>
          <a:xfrm>
            <a:off x="3357403" y="3781826"/>
            <a:ext cx="2536568" cy="956738"/>
          </a:xfrm>
          <a:prstGeom prst="rect">
            <a:avLst/>
          </a:prstGeom>
        </p:spPr>
      </p:pic>
      <p:pic>
        <p:nvPicPr>
          <p:cNvPr id="15" name="Picture 14">
            <a:extLst>
              <a:ext uri="{FF2B5EF4-FFF2-40B4-BE49-F238E27FC236}">
                <a16:creationId xmlns:a16="http://schemas.microsoft.com/office/drawing/2014/main" id="{1D29AF6F-3479-4574-8443-8F8A3118D428}"/>
              </a:ext>
            </a:extLst>
          </p:cNvPr>
          <p:cNvPicPr>
            <a:picLocks noChangeAspect="1"/>
          </p:cNvPicPr>
          <p:nvPr/>
        </p:nvPicPr>
        <p:blipFill>
          <a:blip r:embed="rId6"/>
          <a:stretch>
            <a:fillRect/>
          </a:stretch>
        </p:blipFill>
        <p:spPr>
          <a:xfrm>
            <a:off x="6435756" y="4131731"/>
            <a:ext cx="2273363" cy="699193"/>
          </a:xfrm>
          <a:prstGeom prst="rect">
            <a:avLst/>
          </a:prstGeom>
        </p:spPr>
      </p:pic>
    </p:spTree>
    <p:extLst>
      <p:ext uri="{BB962C8B-B14F-4D97-AF65-F5344CB8AC3E}">
        <p14:creationId xmlns:p14="http://schemas.microsoft.com/office/powerpoint/2010/main" val="45007199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7C086F-C087-475E-BDAE-0C71EC8D13D8}"/>
              </a:ext>
            </a:extLst>
          </p:cNvPr>
          <p:cNvSpPr txBox="1"/>
          <p:nvPr/>
        </p:nvSpPr>
        <p:spPr>
          <a:xfrm>
            <a:off x="36096" y="85976"/>
            <a:ext cx="7794885" cy="1300356"/>
          </a:xfrm>
          <a:prstGeom prst="rect">
            <a:avLst/>
          </a:prstGeom>
          <a:noFill/>
        </p:spPr>
        <p:txBody>
          <a:bodyPr wrap="square" rtlCol="0">
            <a:spAutoFit/>
          </a:bodyPr>
          <a:lstStyle/>
          <a:p>
            <a:r>
              <a:rPr lang="en-US" sz="2000" b="1" dirty="0">
                <a:solidFill>
                  <a:schemeClr val="tx1">
                    <a:lumMod val="75000"/>
                  </a:schemeClr>
                </a:solidFill>
                <a:latin typeface="Rockwell Extra Bold" panose="02060903040505020403" pitchFamily="18" charset="0"/>
              </a:rPr>
              <a:t>INTRINSIC CHEMICAL SELF-HEALING </a:t>
            </a:r>
          </a:p>
          <a:p>
            <a:pPr algn="ctr"/>
            <a:endParaRPr lang="en-US" sz="800" dirty="0">
              <a:ln>
                <a:noFill/>
              </a:ln>
              <a:solidFill>
                <a:srgbClr val="000000"/>
              </a:solidFill>
              <a:effectLst/>
              <a:latin typeface="Georgia" panose="02040502050405020303" pitchFamily="18" charset="0"/>
              <a:ea typeface="Arial Unicode MS"/>
              <a:cs typeface="Arial Unicode MS"/>
            </a:endParaRPr>
          </a:p>
          <a:p>
            <a:r>
              <a:rPr lang="en-US" sz="1600" dirty="0">
                <a:ln>
                  <a:noFill/>
                </a:ln>
                <a:solidFill>
                  <a:srgbClr val="000000"/>
                </a:solidFill>
                <a:effectLst/>
                <a:latin typeface="Georgia" panose="02040502050405020303" pitchFamily="18" charset="0"/>
                <a:ea typeface="Arial Unicode MS"/>
                <a:cs typeface="Arial Unicode MS"/>
              </a:rPr>
              <a:t>Can be only applied to soft thermoplastic materials (hydrogels) or thermoplastic/thermosetting semi-interpenetrating polymer networks that have mobile soft and immobile rigid domains. </a:t>
            </a:r>
            <a:endParaRPr lang="en-SG" dirty="0"/>
          </a:p>
        </p:txBody>
      </p:sp>
      <p:pic>
        <p:nvPicPr>
          <p:cNvPr id="3" name="Picture 2">
            <a:extLst>
              <a:ext uri="{FF2B5EF4-FFF2-40B4-BE49-F238E27FC236}">
                <a16:creationId xmlns:a16="http://schemas.microsoft.com/office/drawing/2014/main" id="{81D5FF2B-AA35-4995-8D6E-D3D071EBB7DB}"/>
              </a:ext>
            </a:extLst>
          </p:cNvPr>
          <p:cNvPicPr>
            <a:picLocks noChangeAspect="1"/>
          </p:cNvPicPr>
          <p:nvPr/>
        </p:nvPicPr>
        <p:blipFill>
          <a:blip r:embed="rId2"/>
          <a:stretch>
            <a:fillRect/>
          </a:stretch>
        </p:blipFill>
        <p:spPr>
          <a:xfrm>
            <a:off x="6431281" y="0"/>
            <a:ext cx="2752824" cy="529389"/>
          </a:xfrm>
          <a:prstGeom prst="rect">
            <a:avLst/>
          </a:prstGeom>
        </p:spPr>
      </p:pic>
      <p:sp>
        <p:nvSpPr>
          <p:cNvPr id="5" name="Rectangle: Rounded Corners 4">
            <a:extLst>
              <a:ext uri="{FF2B5EF4-FFF2-40B4-BE49-F238E27FC236}">
                <a16:creationId xmlns:a16="http://schemas.microsoft.com/office/drawing/2014/main" id="{BF075941-95B9-4CD7-9B50-CF39B88CD48F}"/>
              </a:ext>
            </a:extLst>
          </p:cNvPr>
          <p:cNvSpPr/>
          <p:nvPr/>
        </p:nvSpPr>
        <p:spPr>
          <a:xfrm>
            <a:off x="98852" y="1399821"/>
            <a:ext cx="4363565" cy="355610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5DBD497-66D2-4DDB-A609-0424F31F651E}"/>
              </a:ext>
            </a:extLst>
          </p:cNvPr>
          <p:cNvSpPr txBox="1"/>
          <p:nvPr/>
        </p:nvSpPr>
        <p:spPr>
          <a:xfrm>
            <a:off x="192511" y="1750466"/>
            <a:ext cx="4114798" cy="310854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Georgia" panose="02040502050405020303" pitchFamily="18" charset="0"/>
              </a:rPr>
              <a:t>Based on reversible covalent bonding.</a:t>
            </a:r>
          </a:p>
          <a:p>
            <a:pPr marL="285750" indent="-285750" algn="just">
              <a:buFont typeface="Arial" panose="020B0604020202020204" pitchFamily="34" charset="0"/>
              <a:buChar char="•"/>
            </a:pPr>
            <a:endParaRPr lang="en-US" dirty="0">
              <a:latin typeface="Georgia" panose="02040502050405020303" pitchFamily="18" charset="0"/>
            </a:endParaRPr>
          </a:p>
          <a:p>
            <a:pPr marL="285750" indent="-285750" algn="just">
              <a:buFont typeface="Arial" panose="020B0604020202020204" pitchFamily="34" charset="0"/>
              <a:buChar char="•"/>
            </a:pPr>
            <a:r>
              <a:rPr lang="en-US" dirty="0">
                <a:latin typeface="Georgia" panose="02040502050405020303" pitchFamily="18" charset="0"/>
              </a:rPr>
              <a:t>Requires an external stimulus such as heat or UV radiation to break and reform bonds.</a:t>
            </a:r>
          </a:p>
          <a:p>
            <a:pPr marL="285750" indent="-285750" algn="just">
              <a:buFont typeface="Arial" panose="020B0604020202020204" pitchFamily="34" charset="0"/>
              <a:buChar char="•"/>
            </a:pPr>
            <a:endParaRPr lang="en-US" dirty="0">
              <a:latin typeface="Georgia" panose="02040502050405020303" pitchFamily="18" charset="0"/>
            </a:endParaRPr>
          </a:p>
          <a:p>
            <a:pPr marL="285750" indent="-285750" algn="just">
              <a:buFont typeface="Arial" panose="020B0604020202020204" pitchFamily="34" charset="0"/>
              <a:buChar char="•"/>
            </a:pPr>
            <a:r>
              <a:rPr lang="en-US" dirty="0">
                <a:latin typeface="Georgia" panose="02040502050405020303" pitchFamily="18" charset="0"/>
              </a:rPr>
              <a:t>Provides higher mechanical strength and greater dimensional stability</a:t>
            </a:r>
          </a:p>
          <a:p>
            <a:pPr marL="285750" indent="-285750" algn="just">
              <a:buFont typeface="Arial" panose="020B0604020202020204" pitchFamily="34" charset="0"/>
              <a:buChar char="•"/>
            </a:pPr>
            <a:endParaRPr lang="en-US" dirty="0">
              <a:latin typeface="Georgia" panose="02040502050405020303" pitchFamily="18" charset="0"/>
            </a:endParaRPr>
          </a:p>
          <a:p>
            <a:pPr marL="285750" indent="-285750" algn="just">
              <a:buFont typeface="Arial" panose="020B0604020202020204" pitchFamily="34" charset="0"/>
              <a:buChar char="•"/>
            </a:pPr>
            <a:r>
              <a:rPr lang="en-US" dirty="0">
                <a:latin typeface="Georgia" panose="02040502050405020303" pitchFamily="18" charset="0"/>
              </a:rPr>
              <a:t>Widely utilized reversible reaction is the cycloaddition of a diene to a dienophile known as Diels-Alder (DA), whereas the reverse reaction is called retro-Diels-Alder (rDA).</a:t>
            </a:r>
          </a:p>
          <a:p>
            <a:pPr marL="285750" indent="-285750" algn="just">
              <a:buFont typeface="Arial" panose="020B0604020202020204" pitchFamily="34" charset="0"/>
              <a:buChar char="•"/>
            </a:pPr>
            <a:endParaRPr lang="en-US" dirty="0">
              <a:latin typeface="Georgia" panose="02040502050405020303" pitchFamily="18" charset="0"/>
            </a:endParaRPr>
          </a:p>
          <a:p>
            <a:pPr marL="285750" indent="-285750" algn="just">
              <a:buFont typeface="Arial" panose="020B0604020202020204" pitchFamily="34" charset="0"/>
              <a:buChar char="•"/>
            </a:pPr>
            <a:endParaRPr lang="en-SG" dirty="0">
              <a:latin typeface="Georgia" panose="02040502050405020303" pitchFamily="18" charset="0"/>
            </a:endParaRPr>
          </a:p>
        </p:txBody>
      </p:sp>
      <p:sp>
        <p:nvSpPr>
          <p:cNvPr id="9" name="Rectangle: Rounded Corners 8">
            <a:extLst>
              <a:ext uri="{FF2B5EF4-FFF2-40B4-BE49-F238E27FC236}">
                <a16:creationId xmlns:a16="http://schemas.microsoft.com/office/drawing/2014/main" id="{E828E5AD-CF07-4F6C-964B-B11A7F35933A}"/>
              </a:ext>
            </a:extLst>
          </p:cNvPr>
          <p:cNvSpPr/>
          <p:nvPr/>
        </p:nvSpPr>
        <p:spPr>
          <a:xfrm>
            <a:off x="4642890" y="1399821"/>
            <a:ext cx="4402258" cy="355610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089366-E344-49F3-8A83-A89C1BA6E4BE}"/>
              </a:ext>
            </a:extLst>
          </p:cNvPr>
          <p:cNvSpPr txBox="1"/>
          <p:nvPr/>
        </p:nvSpPr>
        <p:spPr>
          <a:xfrm>
            <a:off x="4711608" y="1671982"/>
            <a:ext cx="4472497" cy="3323987"/>
          </a:xfrm>
          <a:prstGeom prst="rect">
            <a:avLst/>
          </a:prstGeom>
          <a:noFill/>
        </p:spPr>
        <p:txBody>
          <a:bodyPr wrap="square">
            <a:spAutoFit/>
          </a:bodyPr>
          <a:lstStyle/>
          <a:p>
            <a:pPr marL="285750" indent="-285750">
              <a:buFont typeface="Arial" panose="020B0604020202020204" pitchFamily="34" charset="0"/>
              <a:buChar char="•"/>
            </a:pPr>
            <a:r>
              <a:rPr lang="en-US" dirty="0">
                <a:latin typeface="Georgia" panose="02040502050405020303" pitchFamily="18" charset="0"/>
              </a:rPr>
              <a:t>A portion of the bonds are replaced with DA bonds.</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They are broken and reformed when heated allowing the chains to flow into cracks and form new bonds </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This chemistry is used to develop numerous thermally-induced, self-healable polymers.</a:t>
            </a:r>
          </a:p>
          <a:p>
            <a:pPr marL="285750" indent="-285750">
              <a:buFont typeface="Arial" panose="020B0604020202020204" pitchFamily="34" charset="0"/>
              <a:buChar char="•"/>
            </a:pPr>
            <a:endParaRPr lang="en-US" dirty="0">
              <a:latin typeface="Georgia" panose="02040502050405020303" pitchFamily="18" charset="0"/>
            </a:endParaRPr>
          </a:p>
          <a:p>
            <a:pPr marL="285750" indent="-285750">
              <a:buFont typeface="Arial" panose="020B0604020202020204" pitchFamily="34" charset="0"/>
              <a:buChar char="•"/>
            </a:pPr>
            <a:r>
              <a:rPr lang="en-US" dirty="0">
                <a:latin typeface="Georgia" panose="02040502050405020303" pitchFamily="18" charset="0"/>
              </a:rPr>
              <a:t>Other common dynamic bonds utilized include disulfide bridges, trithiocarbonates,  acylhydrazone bonds, urea linkages with bulky substituents, boronic esters, alkoxyamines etc</a:t>
            </a:r>
          </a:p>
          <a:p>
            <a:endParaRPr lang="en-SG" dirty="0"/>
          </a:p>
        </p:txBody>
      </p:sp>
    </p:spTree>
    <p:extLst>
      <p:ext uri="{BB962C8B-B14F-4D97-AF65-F5344CB8AC3E}">
        <p14:creationId xmlns:p14="http://schemas.microsoft.com/office/powerpoint/2010/main" val="37419711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47D1D-3688-4E05-A84D-C08C9C68A33F}"/>
              </a:ext>
            </a:extLst>
          </p:cNvPr>
          <p:cNvPicPr>
            <a:picLocks noChangeAspect="1"/>
          </p:cNvPicPr>
          <p:nvPr/>
        </p:nvPicPr>
        <p:blipFill rotWithShape="1">
          <a:blip r:embed="rId2"/>
          <a:srcRect t="30501"/>
          <a:stretch/>
        </p:blipFill>
        <p:spPr>
          <a:xfrm>
            <a:off x="257433" y="1109939"/>
            <a:ext cx="8629133" cy="2923621"/>
          </a:xfrm>
          <a:prstGeom prst="rect">
            <a:avLst/>
          </a:prstGeom>
        </p:spPr>
      </p:pic>
      <p:pic>
        <p:nvPicPr>
          <p:cNvPr id="4" name="Picture 3">
            <a:extLst>
              <a:ext uri="{FF2B5EF4-FFF2-40B4-BE49-F238E27FC236}">
                <a16:creationId xmlns:a16="http://schemas.microsoft.com/office/drawing/2014/main" id="{A859EEC1-8DC6-41AF-97FC-D8501C3AF5A4}"/>
              </a:ext>
            </a:extLst>
          </p:cNvPr>
          <p:cNvPicPr>
            <a:picLocks noChangeAspect="1"/>
          </p:cNvPicPr>
          <p:nvPr/>
        </p:nvPicPr>
        <p:blipFill>
          <a:blip r:embed="rId3"/>
          <a:stretch>
            <a:fillRect/>
          </a:stretch>
        </p:blipFill>
        <p:spPr>
          <a:xfrm>
            <a:off x="6431281" y="0"/>
            <a:ext cx="2752824" cy="529389"/>
          </a:xfrm>
          <a:prstGeom prst="rect">
            <a:avLst/>
          </a:prstGeom>
        </p:spPr>
      </p:pic>
    </p:spTree>
    <p:extLst>
      <p:ext uri="{BB962C8B-B14F-4D97-AF65-F5344CB8AC3E}">
        <p14:creationId xmlns:p14="http://schemas.microsoft.com/office/powerpoint/2010/main" val="103862552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4803919-D5B5-4FDB-9B12-F4932CAA98C2}"/>
              </a:ext>
            </a:extLst>
          </p:cNvPr>
          <p:cNvGraphicFramePr>
            <a:graphicFrameLocks noGrp="1"/>
          </p:cNvGraphicFramePr>
          <p:nvPr>
            <p:extLst>
              <p:ext uri="{D42A27DB-BD31-4B8C-83A1-F6EECF244321}">
                <p14:modId xmlns:p14="http://schemas.microsoft.com/office/powerpoint/2010/main" val="1463983957"/>
              </p:ext>
            </p:extLst>
          </p:nvPr>
        </p:nvGraphicFramePr>
        <p:xfrm>
          <a:off x="1075072" y="703564"/>
          <a:ext cx="6993855" cy="4189150"/>
        </p:xfrm>
        <a:graphic>
          <a:graphicData uri="http://schemas.openxmlformats.org/drawingml/2006/table">
            <a:tbl>
              <a:tblPr firstRow="1" firstCol="1" bandRow="1">
                <a:tableStyleId>{2E4A667E-3993-401B-B978-228E34AC6479}</a:tableStyleId>
              </a:tblPr>
              <a:tblGrid>
                <a:gridCol w="1557872">
                  <a:extLst>
                    <a:ext uri="{9D8B030D-6E8A-4147-A177-3AD203B41FA5}">
                      <a16:colId xmlns:a16="http://schemas.microsoft.com/office/drawing/2014/main" val="2953515385"/>
                    </a:ext>
                  </a:extLst>
                </a:gridCol>
                <a:gridCol w="5435983">
                  <a:extLst>
                    <a:ext uri="{9D8B030D-6E8A-4147-A177-3AD203B41FA5}">
                      <a16:colId xmlns:a16="http://schemas.microsoft.com/office/drawing/2014/main" val="141832064"/>
                    </a:ext>
                  </a:extLst>
                </a:gridCol>
              </a:tblGrid>
              <a:tr h="253978">
                <a:tc>
                  <a:txBody>
                    <a:bodyPr/>
                    <a:lstStyle/>
                    <a:p>
                      <a:pPr algn="ctr"/>
                      <a:r>
                        <a:rPr lang="en-SG" sz="1400" b="1" dirty="0">
                          <a:ln>
                            <a:noFill/>
                          </a:ln>
                          <a:effectLst/>
                          <a:latin typeface="Rockwell" panose="02060603020205020403" pitchFamily="18" charset="0"/>
                        </a:rPr>
                        <a:t>Bond Type</a:t>
                      </a:r>
                      <a:endParaRPr lang="en-SG" sz="1400" b="1" dirty="0">
                        <a:ln>
                          <a:noFill/>
                        </a:ln>
                        <a:solidFill>
                          <a:srgbClr val="000000"/>
                        </a:solidFill>
                        <a:effectLst/>
                        <a:latin typeface="Rockwell" panose="02060603020205020403" pitchFamily="18" charset="0"/>
                        <a:ea typeface="Helvetica Neue"/>
                        <a:cs typeface="Helvetica Neue"/>
                      </a:endParaRPr>
                    </a:p>
                  </a:txBody>
                  <a:tcPr marL="5754" marR="5754" marT="5754" marB="5754" anchor="ctr"/>
                </a:tc>
                <a:tc>
                  <a:txBody>
                    <a:bodyPr/>
                    <a:lstStyle/>
                    <a:p>
                      <a:pPr algn="ctr"/>
                      <a:r>
                        <a:rPr lang="en-SG" sz="1400" b="1" dirty="0">
                          <a:ln>
                            <a:noFill/>
                          </a:ln>
                          <a:effectLst/>
                          <a:latin typeface="Rockwell" panose="02060603020205020403" pitchFamily="18" charset="0"/>
                        </a:rPr>
                        <a:t>Reversible Reaction</a:t>
                      </a:r>
                      <a:endParaRPr lang="en-SG" sz="1400" b="1" dirty="0">
                        <a:ln>
                          <a:noFill/>
                        </a:ln>
                        <a:solidFill>
                          <a:srgbClr val="000000"/>
                        </a:solidFill>
                        <a:effectLst/>
                        <a:latin typeface="Rockwell" panose="02060603020205020403" pitchFamily="18" charset="0"/>
                        <a:ea typeface="Helvetica Neue"/>
                        <a:cs typeface="Helvetica Neue"/>
                      </a:endParaRPr>
                    </a:p>
                  </a:txBody>
                  <a:tcPr marL="5754" marR="5754" marT="5754" marB="5754" anchor="ctr"/>
                </a:tc>
                <a:extLst>
                  <a:ext uri="{0D108BD9-81ED-4DB2-BD59-A6C34878D82A}">
                    <a16:rowId xmlns:a16="http://schemas.microsoft.com/office/drawing/2014/main" val="2582503513"/>
                  </a:ext>
                </a:extLst>
              </a:tr>
              <a:tr h="661173">
                <a:tc>
                  <a:txBody>
                    <a:bodyPr/>
                    <a:lstStyle/>
                    <a:p>
                      <a:pPr algn="ctr"/>
                      <a:r>
                        <a:rPr lang="en-SG" sz="1400" dirty="0">
                          <a:ln>
                            <a:noFill/>
                          </a:ln>
                          <a:effectLst/>
                          <a:latin typeface="Georgia" panose="02040502050405020303" pitchFamily="18" charset="0"/>
                        </a:rPr>
                        <a:t>Diels-Alder</a:t>
                      </a:r>
                      <a:endParaRPr lang="en-SG" sz="1400" dirty="0">
                        <a:ln>
                          <a:noFill/>
                        </a:ln>
                        <a:solidFill>
                          <a:srgbClr val="000000"/>
                        </a:solidFill>
                        <a:effectLst/>
                        <a:latin typeface="Georgia" panose="02040502050405020303" pitchFamily="18" charset="0"/>
                        <a:ea typeface="Helvetica Neue"/>
                        <a:cs typeface="Helvetica Neue"/>
                      </a:endParaRPr>
                    </a:p>
                  </a:txBody>
                  <a:tcPr marL="5754" marR="5754" marT="5754" marB="5754" anchor="ctr"/>
                </a:tc>
                <a:tc>
                  <a:txBody>
                    <a:bodyPr/>
                    <a:lstStyle/>
                    <a:p>
                      <a:endParaRPr lang="en-SG" sz="1400" dirty="0">
                        <a:ln>
                          <a:noFill/>
                        </a:ln>
                        <a:solidFill>
                          <a:srgbClr val="000000"/>
                        </a:solidFill>
                        <a:effectLst/>
                        <a:latin typeface="Georgia" panose="02040502050405020303" pitchFamily="18" charset="0"/>
                        <a:ea typeface="Helvetica" panose="020B0604020202020204" pitchFamily="34" charset="0"/>
                        <a:cs typeface="Helvetica" panose="020B0604020202020204" pitchFamily="34" charset="0"/>
                      </a:endParaRPr>
                    </a:p>
                  </a:txBody>
                  <a:tcPr marL="5754" marR="5754" marT="5754" marB="5754" anchor="ctr"/>
                </a:tc>
                <a:extLst>
                  <a:ext uri="{0D108BD9-81ED-4DB2-BD59-A6C34878D82A}">
                    <a16:rowId xmlns:a16="http://schemas.microsoft.com/office/drawing/2014/main" val="1165844570"/>
                  </a:ext>
                </a:extLst>
              </a:tr>
              <a:tr h="609525">
                <a:tc>
                  <a:txBody>
                    <a:bodyPr/>
                    <a:lstStyle/>
                    <a:p>
                      <a:pPr algn="ctr"/>
                      <a:r>
                        <a:rPr lang="en-SG" sz="1400" dirty="0">
                          <a:ln>
                            <a:noFill/>
                          </a:ln>
                          <a:effectLst/>
                          <a:latin typeface="Georgia" panose="02040502050405020303" pitchFamily="18" charset="0"/>
                        </a:rPr>
                        <a:t>Hindered Urea</a:t>
                      </a:r>
                      <a:endParaRPr lang="en-SG" sz="1400" dirty="0">
                        <a:ln>
                          <a:noFill/>
                        </a:ln>
                        <a:solidFill>
                          <a:srgbClr val="000000"/>
                        </a:solidFill>
                        <a:effectLst/>
                        <a:latin typeface="Georgia" panose="02040502050405020303" pitchFamily="18" charset="0"/>
                        <a:ea typeface="Helvetica Neue"/>
                        <a:cs typeface="Helvetica Neue"/>
                      </a:endParaRPr>
                    </a:p>
                  </a:txBody>
                  <a:tcPr marL="5754" marR="5754" marT="5754" marB="5754" anchor="ctr"/>
                </a:tc>
                <a:tc>
                  <a:txBody>
                    <a:bodyPr/>
                    <a:lstStyle/>
                    <a:p>
                      <a:endParaRPr lang="en-SG" sz="1400" dirty="0">
                        <a:ln>
                          <a:noFill/>
                        </a:ln>
                        <a:solidFill>
                          <a:srgbClr val="000000"/>
                        </a:solidFill>
                        <a:effectLst/>
                        <a:latin typeface="Georgia" panose="02040502050405020303" pitchFamily="18" charset="0"/>
                        <a:ea typeface="Helvetica" panose="020B0604020202020204" pitchFamily="34" charset="0"/>
                        <a:cs typeface="Helvetica" panose="020B0604020202020204" pitchFamily="34" charset="0"/>
                      </a:endParaRPr>
                    </a:p>
                  </a:txBody>
                  <a:tcPr marL="5754" marR="5754" marT="5754" marB="5754" anchor="ctr"/>
                </a:tc>
                <a:extLst>
                  <a:ext uri="{0D108BD9-81ED-4DB2-BD59-A6C34878D82A}">
                    <a16:rowId xmlns:a16="http://schemas.microsoft.com/office/drawing/2014/main" val="2369463599"/>
                  </a:ext>
                </a:extLst>
              </a:tr>
              <a:tr h="653085">
                <a:tc>
                  <a:txBody>
                    <a:bodyPr/>
                    <a:lstStyle/>
                    <a:p>
                      <a:pPr algn="ctr"/>
                      <a:r>
                        <a:rPr lang="en-SG" sz="1400">
                          <a:ln>
                            <a:noFill/>
                          </a:ln>
                          <a:effectLst/>
                          <a:latin typeface="Georgia" panose="02040502050405020303" pitchFamily="18" charset="0"/>
                        </a:rPr>
                        <a:t>Boronic Ester</a:t>
                      </a:r>
                      <a:endParaRPr lang="en-SG" sz="1400">
                        <a:ln>
                          <a:noFill/>
                        </a:ln>
                        <a:solidFill>
                          <a:srgbClr val="000000"/>
                        </a:solidFill>
                        <a:effectLst/>
                        <a:latin typeface="Georgia" panose="02040502050405020303" pitchFamily="18" charset="0"/>
                        <a:ea typeface="Helvetica Neue"/>
                        <a:cs typeface="Helvetica Neue"/>
                      </a:endParaRPr>
                    </a:p>
                  </a:txBody>
                  <a:tcPr marL="5754" marR="5754" marT="5754" marB="5754" anchor="ctr"/>
                </a:tc>
                <a:tc>
                  <a:txBody>
                    <a:bodyPr/>
                    <a:lstStyle/>
                    <a:p>
                      <a:endParaRPr lang="en-SG" sz="1400" dirty="0">
                        <a:ln>
                          <a:noFill/>
                        </a:ln>
                        <a:solidFill>
                          <a:srgbClr val="000000"/>
                        </a:solidFill>
                        <a:effectLst/>
                        <a:latin typeface="Georgia" panose="02040502050405020303" pitchFamily="18" charset="0"/>
                        <a:ea typeface="Helvetica" panose="020B0604020202020204" pitchFamily="34" charset="0"/>
                        <a:cs typeface="Helvetica" panose="020B0604020202020204" pitchFamily="34" charset="0"/>
                      </a:endParaRPr>
                    </a:p>
                  </a:txBody>
                  <a:tcPr marL="5754" marR="5754" marT="5754" marB="5754" anchor="ctr"/>
                </a:tc>
                <a:extLst>
                  <a:ext uri="{0D108BD9-81ED-4DB2-BD59-A6C34878D82A}">
                    <a16:rowId xmlns:a16="http://schemas.microsoft.com/office/drawing/2014/main" val="2193256947"/>
                  </a:ext>
                </a:extLst>
              </a:tr>
              <a:tr h="643179">
                <a:tc>
                  <a:txBody>
                    <a:bodyPr/>
                    <a:lstStyle/>
                    <a:p>
                      <a:pPr algn="ctr"/>
                      <a:r>
                        <a:rPr lang="en-SG" sz="1400">
                          <a:ln>
                            <a:noFill/>
                          </a:ln>
                          <a:effectLst/>
                          <a:latin typeface="Georgia" panose="02040502050405020303" pitchFamily="18" charset="0"/>
                        </a:rPr>
                        <a:t>Alkoxy Amine</a:t>
                      </a:r>
                      <a:endParaRPr lang="en-SG" sz="1400">
                        <a:ln>
                          <a:noFill/>
                        </a:ln>
                        <a:solidFill>
                          <a:srgbClr val="000000"/>
                        </a:solidFill>
                        <a:effectLst/>
                        <a:latin typeface="Georgia" panose="02040502050405020303" pitchFamily="18" charset="0"/>
                        <a:ea typeface="Helvetica Neue"/>
                        <a:cs typeface="Helvetica Neue"/>
                      </a:endParaRPr>
                    </a:p>
                  </a:txBody>
                  <a:tcPr marL="5754" marR="5754" marT="5754" marB="5754" anchor="ctr"/>
                </a:tc>
                <a:tc>
                  <a:txBody>
                    <a:bodyPr/>
                    <a:lstStyle/>
                    <a:p>
                      <a:endParaRPr lang="en-SG" sz="1400" dirty="0">
                        <a:ln>
                          <a:noFill/>
                        </a:ln>
                        <a:solidFill>
                          <a:srgbClr val="000000"/>
                        </a:solidFill>
                        <a:effectLst/>
                        <a:latin typeface="Georgia" panose="02040502050405020303" pitchFamily="18" charset="0"/>
                        <a:ea typeface="Helvetica" panose="020B0604020202020204" pitchFamily="34" charset="0"/>
                        <a:cs typeface="Helvetica" panose="020B0604020202020204" pitchFamily="34" charset="0"/>
                      </a:endParaRPr>
                    </a:p>
                  </a:txBody>
                  <a:tcPr marL="5754" marR="5754" marT="5754" marB="5754" anchor="ctr"/>
                </a:tc>
                <a:extLst>
                  <a:ext uri="{0D108BD9-81ED-4DB2-BD59-A6C34878D82A}">
                    <a16:rowId xmlns:a16="http://schemas.microsoft.com/office/drawing/2014/main" val="628708975"/>
                  </a:ext>
                </a:extLst>
              </a:tr>
              <a:tr h="675515">
                <a:tc>
                  <a:txBody>
                    <a:bodyPr/>
                    <a:lstStyle/>
                    <a:p>
                      <a:pPr algn="ctr"/>
                      <a:r>
                        <a:rPr lang="en-SG" sz="1400">
                          <a:ln>
                            <a:noFill/>
                          </a:ln>
                          <a:effectLst/>
                          <a:latin typeface="Georgia" panose="02040502050405020303" pitchFamily="18" charset="0"/>
                        </a:rPr>
                        <a:t>Trithiocarbonate</a:t>
                      </a:r>
                      <a:endParaRPr lang="en-SG" sz="1400">
                        <a:ln>
                          <a:noFill/>
                        </a:ln>
                        <a:solidFill>
                          <a:srgbClr val="000000"/>
                        </a:solidFill>
                        <a:effectLst/>
                        <a:latin typeface="Georgia" panose="02040502050405020303" pitchFamily="18" charset="0"/>
                        <a:ea typeface="Helvetica Neue"/>
                        <a:cs typeface="Helvetica Neue"/>
                      </a:endParaRPr>
                    </a:p>
                  </a:txBody>
                  <a:tcPr marL="5754" marR="5754" marT="5754" marB="5754" anchor="ctr"/>
                </a:tc>
                <a:tc>
                  <a:txBody>
                    <a:bodyPr/>
                    <a:lstStyle/>
                    <a:p>
                      <a:endParaRPr lang="en-SG" sz="1400" dirty="0">
                        <a:ln>
                          <a:noFill/>
                        </a:ln>
                        <a:solidFill>
                          <a:srgbClr val="000000"/>
                        </a:solidFill>
                        <a:effectLst/>
                        <a:latin typeface="Georgia" panose="02040502050405020303" pitchFamily="18" charset="0"/>
                        <a:ea typeface="Helvetica" panose="020B0604020202020204" pitchFamily="34" charset="0"/>
                        <a:cs typeface="Helvetica" panose="020B0604020202020204" pitchFamily="34" charset="0"/>
                      </a:endParaRPr>
                    </a:p>
                  </a:txBody>
                  <a:tcPr marL="5754" marR="5754" marT="5754" marB="5754" anchor="ctr"/>
                </a:tc>
                <a:extLst>
                  <a:ext uri="{0D108BD9-81ED-4DB2-BD59-A6C34878D82A}">
                    <a16:rowId xmlns:a16="http://schemas.microsoft.com/office/drawing/2014/main" val="3911952943"/>
                  </a:ext>
                </a:extLst>
              </a:tr>
              <a:tr h="692695">
                <a:tc>
                  <a:txBody>
                    <a:bodyPr/>
                    <a:lstStyle/>
                    <a:p>
                      <a:pPr algn="ctr"/>
                      <a:r>
                        <a:rPr lang="en-SG" sz="1400" dirty="0">
                          <a:ln>
                            <a:noFill/>
                          </a:ln>
                          <a:effectLst/>
                          <a:latin typeface="Georgia" panose="02040502050405020303" pitchFamily="18" charset="0"/>
                        </a:rPr>
                        <a:t>Disulphides</a:t>
                      </a:r>
                      <a:endParaRPr lang="en-SG" sz="1400" dirty="0">
                        <a:ln>
                          <a:noFill/>
                        </a:ln>
                        <a:solidFill>
                          <a:srgbClr val="000000"/>
                        </a:solidFill>
                        <a:effectLst/>
                        <a:latin typeface="Georgia" panose="02040502050405020303" pitchFamily="18" charset="0"/>
                        <a:ea typeface="Helvetica Neue"/>
                        <a:cs typeface="Helvetica Neue"/>
                      </a:endParaRPr>
                    </a:p>
                  </a:txBody>
                  <a:tcPr marL="5754" marR="5754" marT="5754" marB="5754" anchor="ctr"/>
                </a:tc>
                <a:tc>
                  <a:txBody>
                    <a:bodyPr/>
                    <a:lstStyle/>
                    <a:p>
                      <a:endParaRPr lang="en-SG" sz="1400" dirty="0">
                        <a:ln>
                          <a:noFill/>
                        </a:ln>
                        <a:solidFill>
                          <a:srgbClr val="000000"/>
                        </a:solidFill>
                        <a:effectLst/>
                        <a:latin typeface="Georgia" panose="02040502050405020303" pitchFamily="18" charset="0"/>
                        <a:ea typeface="Helvetica" panose="020B0604020202020204" pitchFamily="34" charset="0"/>
                        <a:cs typeface="Helvetica" panose="020B0604020202020204" pitchFamily="34" charset="0"/>
                      </a:endParaRPr>
                    </a:p>
                  </a:txBody>
                  <a:tcPr marL="5754" marR="5754" marT="5754" marB="5754" anchor="ctr"/>
                </a:tc>
                <a:extLst>
                  <a:ext uri="{0D108BD9-81ED-4DB2-BD59-A6C34878D82A}">
                    <a16:rowId xmlns:a16="http://schemas.microsoft.com/office/drawing/2014/main" val="856993571"/>
                  </a:ext>
                </a:extLst>
              </a:tr>
            </a:tbl>
          </a:graphicData>
        </a:graphic>
      </p:graphicFrame>
      <p:sp>
        <p:nvSpPr>
          <p:cNvPr id="4" name="Rectangle 8">
            <a:extLst>
              <a:ext uri="{FF2B5EF4-FFF2-40B4-BE49-F238E27FC236}">
                <a16:creationId xmlns:a16="http://schemas.microsoft.com/office/drawing/2014/main" id="{A2C61C0E-9DAE-4D24-A92A-FE26AFCB3A15}"/>
              </a:ext>
            </a:extLst>
          </p:cNvPr>
          <p:cNvSpPr>
            <a:spLocks noChangeArrowheads="1"/>
          </p:cNvSpPr>
          <p:nvPr/>
        </p:nvSpPr>
        <p:spPr bwMode="auto">
          <a:xfrm>
            <a:off x="72457" y="123676"/>
            <a:ext cx="53624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en-US" sz="2000" b="1" i="0" u="none" strike="noStrike" cap="none" normalizeH="0" baseline="0" dirty="0">
                <a:ln>
                  <a:noFill/>
                </a:ln>
                <a:solidFill>
                  <a:schemeClr val="tx1">
                    <a:lumMod val="75000"/>
                  </a:schemeClr>
                </a:solidFill>
                <a:effectLst/>
                <a:latin typeface="Rockwell Extra Bold" panose="02060903040505020403" pitchFamily="18" charset="0"/>
                <a:ea typeface="Helvetica" panose="020B0604020202020204" pitchFamily="34" charset="0"/>
                <a:cs typeface="Arial Unicode MS" charset="0"/>
              </a:rPr>
              <a:t>REVERSIBLE DYNAMIC LINKAGES</a:t>
            </a:r>
            <a:endParaRPr kumimoji="0" lang="de-DE" altLang="en-US" sz="2000" b="0" i="0" u="none" strike="noStrike" cap="none" normalizeH="0" baseline="0" dirty="0">
              <a:ln>
                <a:noFill/>
              </a:ln>
              <a:solidFill>
                <a:schemeClr val="tx1">
                  <a:lumMod val="75000"/>
                </a:schemeClr>
              </a:solidFill>
              <a:effectLst/>
              <a:latin typeface="Rockwell Extra Bold" panose="020609030405050204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en-US" sz="2000" b="0" i="0" u="none" strike="noStrike" cap="none" normalizeH="0" baseline="0" dirty="0">
              <a:ln>
                <a:noFill/>
              </a:ln>
              <a:solidFill>
                <a:schemeClr val="tx1"/>
              </a:solidFill>
              <a:effectLst/>
              <a:latin typeface="Georgia" panose="02040502050405020303" pitchFamily="18" charset="0"/>
            </a:endParaRPr>
          </a:p>
        </p:txBody>
      </p:sp>
      <p:pic>
        <p:nvPicPr>
          <p:cNvPr id="12" name="officeArt object">
            <a:extLst>
              <a:ext uri="{FF2B5EF4-FFF2-40B4-BE49-F238E27FC236}">
                <a16:creationId xmlns:a16="http://schemas.microsoft.com/office/drawing/2014/main" id="{31C1C120-9029-45C4-AC09-ABC335A299B2}"/>
              </a:ext>
            </a:extLst>
          </p:cNvPr>
          <p:cNvPicPr/>
          <p:nvPr/>
        </p:nvPicPr>
        <p:blipFill>
          <a:blip r:embed="rId3"/>
          <a:stretch>
            <a:fillRect/>
          </a:stretch>
        </p:blipFill>
        <p:spPr>
          <a:xfrm>
            <a:off x="2939765" y="978319"/>
            <a:ext cx="4882578" cy="619934"/>
          </a:xfrm>
          <a:prstGeom prst="rect">
            <a:avLst/>
          </a:prstGeom>
          <a:ln w="12700" cap="flat">
            <a:noFill/>
            <a:miter lim="400000"/>
          </a:ln>
          <a:effectLst/>
        </p:spPr>
      </p:pic>
      <p:pic>
        <p:nvPicPr>
          <p:cNvPr id="13" name="officeArt object">
            <a:extLst>
              <a:ext uri="{FF2B5EF4-FFF2-40B4-BE49-F238E27FC236}">
                <a16:creationId xmlns:a16="http://schemas.microsoft.com/office/drawing/2014/main" id="{70857FD5-9B2D-449F-BA2E-E8DEAEF54526}"/>
              </a:ext>
            </a:extLst>
          </p:cNvPr>
          <p:cNvPicPr/>
          <p:nvPr/>
        </p:nvPicPr>
        <p:blipFill>
          <a:blip r:embed="rId4"/>
          <a:stretch>
            <a:fillRect/>
          </a:stretch>
        </p:blipFill>
        <p:spPr>
          <a:xfrm>
            <a:off x="2939765" y="1657325"/>
            <a:ext cx="4882578" cy="539417"/>
          </a:xfrm>
          <a:prstGeom prst="rect">
            <a:avLst/>
          </a:prstGeom>
          <a:ln w="12700" cap="flat">
            <a:noFill/>
            <a:miter lim="400000"/>
          </a:ln>
          <a:effectLst/>
        </p:spPr>
      </p:pic>
      <p:pic>
        <p:nvPicPr>
          <p:cNvPr id="14" name="officeArt object">
            <a:extLst>
              <a:ext uri="{FF2B5EF4-FFF2-40B4-BE49-F238E27FC236}">
                <a16:creationId xmlns:a16="http://schemas.microsoft.com/office/drawing/2014/main" id="{8F6BCA4A-E302-4D28-A69E-36F8D19FF863}"/>
              </a:ext>
            </a:extLst>
          </p:cNvPr>
          <p:cNvPicPr/>
          <p:nvPr/>
        </p:nvPicPr>
        <p:blipFill>
          <a:blip r:embed="rId5"/>
          <a:stretch>
            <a:fillRect/>
          </a:stretch>
        </p:blipFill>
        <p:spPr>
          <a:xfrm>
            <a:off x="2939765" y="2252422"/>
            <a:ext cx="4882578" cy="585468"/>
          </a:xfrm>
          <a:prstGeom prst="rect">
            <a:avLst/>
          </a:prstGeom>
          <a:ln w="12700" cap="flat">
            <a:noFill/>
            <a:miter lim="400000"/>
          </a:ln>
          <a:effectLst/>
        </p:spPr>
      </p:pic>
      <p:pic>
        <p:nvPicPr>
          <p:cNvPr id="15" name="officeArt object">
            <a:extLst>
              <a:ext uri="{FF2B5EF4-FFF2-40B4-BE49-F238E27FC236}">
                <a16:creationId xmlns:a16="http://schemas.microsoft.com/office/drawing/2014/main" id="{1620543B-F9D0-4454-88B8-3022547EBE02}"/>
              </a:ext>
            </a:extLst>
          </p:cNvPr>
          <p:cNvPicPr/>
          <p:nvPr/>
        </p:nvPicPr>
        <p:blipFill>
          <a:blip r:embed="rId6"/>
          <a:stretch>
            <a:fillRect/>
          </a:stretch>
        </p:blipFill>
        <p:spPr>
          <a:xfrm>
            <a:off x="2939765" y="2904273"/>
            <a:ext cx="4882578" cy="585468"/>
          </a:xfrm>
          <a:prstGeom prst="rect">
            <a:avLst/>
          </a:prstGeom>
          <a:ln w="12700" cap="flat">
            <a:noFill/>
            <a:miter lim="400000"/>
          </a:ln>
          <a:effectLst/>
        </p:spPr>
      </p:pic>
      <p:pic>
        <p:nvPicPr>
          <p:cNvPr id="16" name="officeArt object">
            <a:extLst>
              <a:ext uri="{FF2B5EF4-FFF2-40B4-BE49-F238E27FC236}">
                <a16:creationId xmlns:a16="http://schemas.microsoft.com/office/drawing/2014/main" id="{EA10F958-BBC1-4BDC-8167-54AB9A116087}"/>
              </a:ext>
            </a:extLst>
          </p:cNvPr>
          <p:cNvPicPr/>
          <p:nvPr/>
        </p:nvPicPr>
        <p:blipFill>
          <a:blip r:embed="rId7"/>
          <a:stretch>
            <a:fillRect/>
          </a:stretch>
        </p:blipFill>
        <p:spPr>
          <a:xfrm>
            <a:off x="2939765" y="3556125"/>
            <a:ext cx="4882578" cy="604930"/>
          </a:xfrm>
          <a:prstGeom prst="rect">
            <a:avLst/>
          </a:prstGeom>
          <a:ln w="12700" cap="flat">
            <a:noFill/>
            <a:miter lim="400000"/>
          </a:ln>
          <a:effectLst/>
        </p:spPr>
      </p:pic>
      <p:pic>
        <p:nvPicPr>
          <p:cNvPr id="17" name="officeArt object">
            <a:extLst>
              <a:ext uri="{FF2B5EF4-FFF2-40B4-BE49-F238E27FC236}">
                <a16:creationId xmlns:a16="http://schemas.microsoft.com/office/drawing/2014/main" id="{5E2D30AA-54C4-4AA5-8E39-A6624F128EE0}"/>
              </a:ext>
            </a:extLst>
          </p:cNvPr>
          <p:cNvPicPr/>
          <p:nvPr/>
        </p:nvPicPr>
        <p:blipFill>
          <a:blip r:embed="rId8"/>
          <a:stretch>
            <a:fillRect/>
          </a:stretch>
        </p:blipFill>
        <p:spPr>
          <a:xfrm>
            <a:off x="2939765" y="4220126"/>
            <a:ext cx="4882578" cy="645701"/>
          </a:xfrm>
          <a:prstGeom prst="rect">
            <a:avLst/>
          </a:prstGeom>
          <a:ln w="12700" cap="flat">
            <a:noFill/>
            <a:miter lim="400000"/>
          </a:ln>
          <a:effectLst/>
        </p:spPr>
      </p:pic>
      <p:pic>
        <p:nvPicPr>
          <p:cNvPr id="11" name="Picture 10">
            <a:extLst>
              <a:ext uri="{FF2B5EF4-FFF2-40B4-BE49-F238E27FC236}">
                <a16:creationId xmlns:a16="http://schemas.microsoft.com/office/drawing/2014/main" id="{3A93C8B3-0DF4-42E7-B3DB-97C0FE12C0B6}"/>
              </a:ext>
            </a:extLst>
          </p:cNvPr>
          <p:cNvPicPr>
            <a:picLocks noChangeAspect="1"/>
          </p:cNvPicPr>
          <p:nvPr/>
        </p:nvPicPr>
        <p:blipFill>
          <a:blip r:embed="rId9"/>
          <a:stretch>
            <a:fillRect/>
          </a:stretch>
        </p:blipFill>
        <p:spPr>
          <a:xfrm>
            <a:off x="6431281" y="0"/>
            <a:ext cx="2752824" cy="529389"/>
          </a:xfrm>
          <a:prstGeom prst="rect">
            <a:avLst/>
          </a:prstGeom>
        </p:spPr>
      </p:pic>
    </p:spTree>
    <p:extLst>
      <p:ext uri="{BB962C8B-B14F-4D97-AF65-F5344CB8AC3E}">
        <p14:creationId xmlns:p14="http://schemas.microsoft.com/office/powerpoint/2010/main" val="262681310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451AAE-40BC-4EB4-AB81-64C03E3A619E}"/>
              </a:ext>
            </a:extLst>
          </p:cNvPr>
          <p:cNvSpPr txBox="1"/>
          <p:nvPr/>
        </p:nvSpPr>
        <p:spPr>
          <a:xfrm>
            <a:off x="-424290" y="107784"/>
            <a:ext cx="5816183" cy="461665"/>
          </a:xfrm>
          <a:prstGeom prst="rect">
            <a:avLst/>
          </a:prstGeom>
          <a:noFill/>
        </p:spPr>
        <p:txBody>
          <a:bodyPr wrap="square" rtlCol="0">
            <a:spAutoFit/>
          </a:bodyPr>
          <a:lstStyle/>
          <a:p>
            <a:pPr algn="ctr"/>
            <a:r>
              <a:rPr lang="en-US" sz="2400" dirty="0">
                <a:ln>
                  <a:noFill/>
                </a:ln>
                <a:solidFill>
                  <a:srgbClr val="000000"/>
                </a:solidFill>
                <a:effectLst/>
                <a:latin typeface="Rockwell Extra Bold" panose="02060903040505020403" pitchFamily="18" charset="0"/>
                <a:ea typeface="Arial Unicode MS"/>
                <a:cs typeface="Arial Unicode MS"/>
              </a:rPr>
              <a:t>EXTRINSIC </a:t>
            </a:r>
            <a:r>
              <a:rPr lang="en-US" sz="2400" dirty="0">
                <a:ln>
                  <a:noFill/>
                </a:ln>
                <a:solidFill>
                  <a:schemeClr val="tx1">
                    <a:lumMod val="75000"/>
                  </a:schemeClr>
                </a:solidFill>
                <a:effectLst/>
                <a:latin typeface="Rockwell Extra Bold" panose="02060903040505020403" pitchFamily="18" charset="0"/>
                <a:ea typeface="Arial Unicode MS"/>
                <a:cs typeface="Arial Unicode MS"/>
              </a:rPr>
              <a:t>SELF-HEALING</a:t>
            </a:r>
            <a:endParaRPr lang="en-SG" sz="2400" dirty="0">
              <a:ln>
                <a:noFill/>
              </a:ln>
              <a:solidFill>
                <a:schemeClr val="tx1">
                  <a:lumMod val="75000"/>
                </a:schemeClr>
              </a:solidFill>
              <a:effectLst/>
              <a:latin typeface="Rockwell Extra Bold" panose="02060903040505020403" pitchFamily="18" charset="0"/>
              <a:ea typeface="Arial Unicode MS"/>
              <a:cs typeface="Arial Unicode MS"/>
            </a:endParaRPr>
          </a:p>
        </p:txBody>
      </p:sp>
      <p:pic>
        <p:nvPicPr>
          <p:cNvPr id="4" name="Picture 3">
            <a:extLst>
              <a:ext uri="{FF2B5EF4-FFF2-40B4-BE49-F238E27FC236}">
                <a16:creationId xmlns:a16="http://schemas.microsoft.com/office/drawing/2014/main" id="{4EEFE43E-67C8-48AD-83B2-8DF37FD1C3CD}"/>
              </a:ext>
            </a:extLst>
          </p:cNvPr>
          <p:cNvPicPr>
            <a:picLocks noChangeAspect="1"/>
          </p:cNvPicPr>
          <p:nvPr/>
        </p:nvPicPr>
        <p:blipFill>
          <a:blip r:embed="rId2"/>
          <a:stretch>
            <a:fillRect/>
          </a:stretch>
        </p:blipFill>
        <p:spPr>
          <a:xfrm>
            <a:off x="6431281" y="0"/>
            <a:ext cx="2752824" cy="529389"/>
          </a:xfrm>
          <a:prstGeom prst="rect">
            <a:avLst/>
          </a:prstGeom>
        </p:spPr>
      </p:pic>
      <p:sp>
        <p:nvSpPr>
          <p:cNvPr id="5" name="TextBox 4">
            <a:extLst>
              <a:ext uri="{FF2B5EF4-FFF2-40B4-BE49-F238E27FC236}">
                <a16:creationId xmlns:a16="http://schemas.microsoft.com/office/drawing/2014/main" id="{35BA4D94-BD4B-4901-B340-95FBC41C8669}"/>
              </a:ext>
            </a:extLst>
          </p:cNvPr>
          <p:cNvSpPr txBox="1"/>
          <p:nvPr/>
        </p:nvSpPr>
        <p:spPr>
          <a:xfrm>
            <a:off x="4569850" y="1054814"/>
            <a:ext cx="4561057" cy="4370427"/>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Georgia" panose="02040502050405020303" pitchFamily="18" charset="0"/>
              </a:rPr>
              <a:t>This extrinsic self-healing system is based on a 3-dimensional network of capillaries or hollow fibers incorporated into a polymer matrix.</a:t>
            </a:r>
          </a:p>
          <a:p>
            <a:pPr marL="285750" indent="-285750">
              <a:buFont typeface="Arial" panose="020B0604020202020204" pitchFamily="34" charset="0"/>
              <a:buChar char="•"/>
            </a:pPr>
            <a:endParaRPr lang="en-US" sz="1200" dirty="0">
              <a:latin typeface="Georgia" panose="02040502050405020303" pitchFamily="18" charset="0"/>
            </a:endParaRPr>
          </a:p>
          <a:p>
            <a:pPr marL="285750" indent="-285750">
              <a:buFont typeface="Arial" panose="020B0604020202020204" pitchFamily="34" charset="0"/>
              <a:buChar char="•"/>
            </a:pPr>
            <a:r>
              <a:rPr lang="en-US" sz="1200" dirty="0">
                <a:latin typeface="Georgia" panose="02040502050405020303" pitchFamily="18" charset="0"/>
              </a:rPr>
              <a:t>Due to this interconnected microvascular structure, the healing agent in the hollow fibers flows to the depleted areas </a:t>
            </a:r>
          </a:p>
          <a:p>
            <a:pPr marL="285750" indent="-285750">
              <a:buFont typeface="Arial" panose="020B0604020202020204" pitchFamily="34" charset="0"/>
              <a:buChar char="•"/>
            </a:pPr>
            <a:endParaRPr lang="en-US" sz="1200" dirty="0">
              <a:latin typeface="Georgia" panose="02040502050405020303" pitchFamily="18" charset="0"/>
            </a:endParaRPr>
          </a:p>
          <a:p>
            <a:pPr marL="285750" indent="-285750">
              <a:buFont typeface="Arial" panose="020B0604020202020204" pitchFamily="34" charset="0"/>
              <a:buChar char="•"/>
            </a:pPr>
            <a:r>
              <a:rPr lang="en-US" sz="1200" dirty="0">
                <a:latin typeface="Georgia" panose="02040502050405020303" pitchFamily="18" charset="0"/>
              </a:rPr>
              <a:t>This allows multiple healing events.</a:t>
            </a:r>
          </a:p>
          <a:p>
            <a:endParaRPr lang="en-US" sz="1200" dirty="0">
              <a:latin typeface="Georgia" panose="02040502050405020303" pitchFamily="18" charset="0"/>
            </a:endParaRPr>
          </a:p>
          <a:p>
            <a:pPr marL="285750" indent="-285750">
              <a:buFont typeface="Arial" panose="020B0604020202020204" pitchFamily="34" charset="0"/>
              <a:buChar char="•"/>
            </a:pPr>
            <a:r>
              <a:rPr kumimoji="0" lang="en-US" altLang="en-US" sz="1200" i="0" u="none" strike="noStrike" cap="none" normalizeH="0" baseline="0" dirty="0">
                <a:ln>
                  <a:noFill/>
                </a:ln>
                <a:solidFill>
                  <a:srgbClr val="000000"/>
                </a:solidFill>
                <a:effectLst/>
                <a:latin typeface="Georgia" panose="02040502050405020303" pitchFamily="18" charset="0"/>
                <a:ea typeface="Helvetica Neue" charset="0"/>
                <a:cs typeface="Times New Roman" panose="02020603050405020304" pitchFamily="18" charset="0"/>
              </a:rPr>
              <a:t>These Epoxy-based systems require encapsulation of a healing agent.</a:t>
            </a:r>
          </a:p>
          <a:p>
            <a:endParaRPr lang="en-US" altLang="en-US" sz="1200" dirty="0">
              <a:solidFill>
                <a:schemeClr val="tx1"/>
              </a:solidFill>
              <a:latin typeface="Georgia" panose="02040502050405020303" pitchFamily="18" charset="0"/>
              <a:ea typeface="Helvetica Neue" charset="0"/>
            </a:endParaRPr>
          </a:p>
          <a:p>
            <a:pPr marL="285750" indent="-285750">
              <a:buFont typeface="Arial" panose="020B0604020202020204" pitchFamily="34" charset="0"/>
              <a:buChar char="•"/>
            </a:pPr>
            <a:r>
              <a:rPr lang="en-US" altLang="en-US" sz="1200" dirty="0">
                <a:solidFill>
                  <a:schemeClr val="tx1"/>
                </a:solidFill>
                <a:latin typeface="Georgia" panose="02040502050405020303" pitchFamily="18" charset="0"/>
                <a:ea typeface="Helvetica Neue" charset="0"/>
                <a:cs typeface="Times New Roman" panose="02020603050405020304" pitchFamily="18" charset="0"/>
              </a:rPr>
              <a:t>A</a:t>
            </a:r>
            <a:r>
              <a:rPr kumimoji="0" lang="en-US" altLang="en-US" sz="1200" i="0" u="none" strike="noStrike" cap="none" normalizeH="0" baseline="0" dirty="0">
                <a:ln>
                  <a:noFill/>
                </a:ln>
                <a:solidFill>
                  <a:schemeClr val="tx1"/>
                </a:solidFill>
                <a:effectLst/>
                <a:latin typeface="Georgia" panose="02040502050405020303" pitchFamily="18" charset="0"/>
                <a:ea typeface="Helvetica Neue" charset="0"/>
                <a:cs typeface="Times New Roman" panose="02020603050405020304" pitchFamily="18" charset="0"/>
              </a:rPr>
              <a:t> </a:t>
            </a:r>
            <a:r>
              <a:rPr kumimoji="0" lang="en-US" altLang="en-US" sz="1200" i="0" u="none" strike="noStrike" cap="none" normalizeH="0" baseline="0" dirty="0">
                <a:ln>
                  <a:noFill/>
                </a:ln>
                <a:solidFill>
                  <a:srgbClr val="000000"/>
                </a:solidFill>
                <a:effectLst/>
                <a:latin typeface="Georgia" panose="02040502050405020303" pitchFamily="18" charset="0"/>
                <a:ea typeface="Helvetica Neue" charset="0"/>
                <a:cs typeface="Times New Roman" panose="02020603050405020304" pitchFamily="18" charset="0"/>
              </a:rPr>
              <a:t>healing agent frequently employed is dicyclopentadiene (DCPD) undergoes a ring-opening metathesis polymerization (ROMP) in the presence of a transition metal catalyst such as ruthenium-based Grubbs catalyst.</a:t>
            </a:r>
          </a:p>
          <a:p>
            <a:endParaRPr lang="en-US" altLang="en-US" sz="1200" dirty="0">
              <a:solidFill>
                <a:schemeClr val="tx1"/>
              </a:solidFill>
              <a:latin typeface="Georgia" panose="02040502050405020303" pitchFamily="18" charset="0"/>
              <a:ea typeface="Helvetica Neue" charset="0"/>
            </a:endParaRPr>
          </a:p>
          <a:p>
            <a:pPr marL="285750" indent="-285750">
              <a:buFont typeface="Arial" panose="020B0604020202020204" pitchFamily="34" charset="0"/>
              <a:buChar char="•"/>
            </a:pPr>
            <a:r>
              <a:rPr kumimoji="0" lang="en-US" altLang="en-US" sz="1200" i="0" u="none" strike="noStrike" cap="none" normalizeH="0" baseline="0" dirty="0">
                <a:ln>
                  <a:noFill/>
                </a:ln>
                <a:solidFill>
                  <a:srgbClr val="000000"/>
                </a:solidFill>
                <a:effectLst/>
                <a:latin typeface="Georgia" panose="02040502050405020303" pitchFamily="18" charset="0"/>
                <a:ea typeface="Helvetica Neue" charset="0"/>
                <a:cs typeface="Times New Roman" panose="02020603050405020304" pitchFamily="18" charset="0"/>
              </a:rPr>
              <a:t>Capsules filled with DCPD are typically prepared by micro encapsulation techniques using a urea-formaldehyde shell, whereas the corresponding catalyst is dispersed in the epoxy resin matrix. </a:t>
            </a:r>
            <a:endParaRPr kumimoji="0" lang="en-US" altLang="en-US" sz="1200" b="0" i="0" u="none" strike="noStrike" cap="none" normalizeH="0" baseline="0" dirty="0">
              <a:ln>
                <a:noFill/>
              </a:ln>
              <a:solidFill>
                <a:schemeClr val="tx1"/>
              </a:solidFill>
              <a:effectLst/>
              <a:latin typeface="Georgia" panose="02040502050405020303" pitchFamily="18" charset="0"/>
            </a:endParaRPr>
          </a:p>
          <a:p>
            <a:endParaRPr lang="en-US" sz="1200" dirty="0">
              <a:latin typeface="Georgia" panose="02040502050405020303" pitchFamily="18" charset="0"/>
            </a:endParaRPr>
          </a:p>
          <a:p>
            <a:endParaRPr lang="en-US" sz="1200" dirty="0">
              <a:latin typeface="Georgia" panose="02040502050405020303" pitchFamily="18" charset="0"/>
            </a:endParaRPr>
          </a:p>
        </p:txBody>
      </p:sp>
      <p:sp>
        <p:nvSpPr>
          <p:cNvPr id="6" name="Oval 5">
            <a:extLst>
              <a:ext uri="{FF2B5EF4-FFF2-40B4-BE49-F238E27FC236}">
                <a16:creationId xmlns:a16="http://schemas.microsoft.com/office/drawing/2014/main" id="{EA2ECD64-1A0A-489D-AA23-A1E0081CBFFA}"/>
              </a:ext>
            </a:extLst>
          </p:cNvPr>
          <p:cNvSpPr/>
          <p:nvPr/>
        </p:nvSpPr>
        <p:spPr>
          <a:xfrm>
            <a:off x="-937009" y="629428"/>
            <a:ext cx="5509009" cy="532105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5" name="Picture 5">
            <a:extLst>
              <a:ext uri="{FF2B5EF4-FFF2-40B4-BE49-F238E27FC236}">
                <a16:creationId xmlns:a16="http://schemas.microsoft.com/office/drawing/2014/main" id="{2E13B61B-9470-425F-A74C-2958A60AE6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76" b="-1"/>
          <a:stretch/>
        </p:blipFill>
        <p:spPr bwMode="auto">
          <a:xfrm>
            <a:off x="180752" y="2103097"/>
            <a:ext cx="3950975" cy="21125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5F28EA-809B-4939-BAC7-E3A25E3E516E}"/>
              </a:ext>
            </a:extLst>
          </p:cNvPr>
          <p:cNvSpPr txBox="1"/>
          <p:nvPr/>
        </p:nvSpPr>
        <p:spPr>
          <a:xfrm>
            <a:off x="4315307" y="680420"/>
            <a:ext cx="5070142" cy="338554"/>
          </a:xfrm>
          <a:prstGeom prst="rect">
            <a:avLst/>
          </a:prstGeom>
          <a:noFill/>
        </p:spPr>
        <p:txBody>
          <a:bodyPr wrap="square">
            <a:spAutoFit/>
          </a:bodyPr>
          <a:lstStyle/>
          <a:p>
            <a:pPr algn="ctr"/>
            <a:r>
              <a:rPr lang="en-US" sz="1600" b="1" dirty="0">
                <a:ln>
                  <a:noFill/>
                </a:ln>
                <a:solidFill>
                  <a:srgbClr val="000000"/>
                </a:solidFill>
                <a:effectLst/>
                <a:latin typeface="Rockwell" panose="02060603020205020403" pitchFamily="18" charset="0"/>
                <a:ea typeface="Arial Unicode MS"/>
                <a:cs typeface="Arial Unicode MS"/>
              </a:rPr>
              <a:t>ENCAPSULATION OF A HEALING AGENT</a:t>
            </a:r>
          </a:p>
        </p:txBody>
      </p:sp>
    </p:spTree>
    <p:extLst>
      <p:ext uri="{BB962C8B-B14F-4D97-AF65-F5344CB8AC3E}">
        <p14:creationId xmlns:p14="http://schemas.microsoft.com/office/powerpoint/2010/main" val="270668430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33"/>
          <p:cNvSpPr/>
          <p:nvPr/>
        </p:nvSpPr>
        <p:spPr>
          <a:xfrm>
            <a:off x="-1603084" y="-1240890"/>
            <a:ext cx="7589102" cy="762527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5" name="Google Shape;175;p33"/>
          <p:cNvGrpSpPr/>
          <p:nvPr/>
        </p:nvGrpSpPr>
        <p:grpSpPr>
          <a:xfrm>
            <a:off x="3172943" y="1654476"/>
            <a:ext cx="7125699" cy="2743119"/>
            <a:chOff x="3750675" y="1647300"/>
            <a:chExt cx="7125699" cy="2743119"/>
          </a:xfrm>
        </p:grpSpPr>
        <p:sp>
          <p:nvSpPr>
            <p:cNvPr id="176" name="Google Shape;176;p33"/>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3"/>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3"/>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3"/>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3"/>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3"/>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3"/>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3"/>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3"/>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3"/>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3"/>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3"/>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3"/>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3"/>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3"/>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3"/>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3"/>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3"/>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3"/>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3750675" y="4122450"/>
              <a:ext cx="7041400" cy="25"/>
            </a:xfrm>
            <a:custGeom>
              <a:avLst/>
              <a:gdLst/>
              <a:ahLst/>
              <a:cxnLst/>
              <a:rect l="l" t="t" r="r" b="b"/>
              <a:pathLst>
                <a:path w="281656" h="1" extrusionOk="0">
                  <a:moveTo>
                    <a:pt x="1" y="0"/>
                  </a:moveTo>
                  <a:lnTo>
                    <a:pt x="281655"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960;p71">
            <a:extLst>
              <a:ext uri="{FF2B5EF4-FFF2-40B4-BE49-F238E27FC236}">
                <a16:creationId xmlns:a16="http://schemas.microsoft.com/office/drawing/2014/main" id="{992EEAC3-843E-46BE-970F-D1C1E5C1A3AB}"/>
              </a:ext>
            </a:extLst>
          </p:cNvPr>
          <p:cNvGrpSpPr/>
          <p:nvPr/>
        </p:nvGrpSpPr>
        <p:grpSpPr>
          <a:xfrm>
            <a:off x="556549" y="356061"/>
            <a:ext cx="410007" cy="368340"/>
            <a:chOff x="-48262200" y="3200500"/>
            <a:chExt cx="301675" cy="300100"/>
          </a:xfrm>
          <a:solidFill>
            <a:schemeClr val="bg1"/>
          </a:solidFill>
        </p:grpSpPr>
        <p:sp>
          <p:nvSpPr>
            <p:cNvPr id="73" name="Google Shape;7961;p71">
              <a:extLst>
                <a:ext uri="{FF2B5EF4-FFF2-40B4-BE49-F238E27FC236}">
                  <a16:creationId xmlns:a16="http://schemas.microsoft.com/office/drawing/2014/main" id="{61CAB439-2E14-4F21-A41E-31BCDF04C0C3}"/>
                </a:ext>
              </a:extLst>
            </p:cNvPr>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962;p71">
              <a:extLst>
                <a:ext uri="{FF2B5EF4-FFF2-40B4-BE49-F238E27FC236}">
                  <a16:creationId xmlns:a16="http://schemas.microsoft.com/office/drawing/2014/main" id="{49FF666E-9E01-4543-BE8D-65DF21A44200}"/>
                </a:ext>
              </a:extLst>
            </p:cNvPr>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963;p71">
              <a:extLst>
                <a:ext uri="{FF2B5EF4-FFF2-40B4-BE49-F238E27FC236}">
                  <a16:creationId xmlns:a16="http://schemas.microsoft.com/office/drawing/2014/main" id="{B4AF218D-E8DF-48FA-8113-B3696F9B83E1}"/>
                </a:ext>
              </a:extLst>
            </p:cNvPr>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964;p71">
              <a:extLst>
                <a:ext uri="{FF2B5EF4-FFF2-40B4-BE49-F238E27FC236}">
                  <a16:creationId xmlns:a16="http://schemas.microsoft.com/office/drawing/2014/main" id="{FD54E053-DF1C-4E35-84EC-DA34A3CFDFC6}"/>
                </a:ext>
              </a:extLst>
            </p:cNvPr>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965;p71">
              <a:extLst>
                <a:ext uri="{FF2B5EF4-FFF2-40B4-BE49-F238E27FC236}">
                  <a16:creationId xmlns:a16="http://schemas.microsoft.com/office/drawing/2014/main" id="{3DD78A22-DA14-4A0B-913B-91FBA38588E3}"/>
                </a:ext>
              </a:extLst>
            </p:cNvPr>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966;p71">
              <a:extLst>
                <a:ext uri="{FF2B5EF4-FFF2-40B4-BE49-F238E27FC236}">
                  <a16:creationId xmlns:a16="http://schemas.microsoft.com/office/drawing/2014/main" id="{0109F385-58E1-4558-BB7C-07F72CEBFEED}"/>
                </a:ext>
              </a:extLst>
            </p:cNvPr>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67;p71">
              <a:extLst>
                <a:ext uri="{FF2B5EF4-FFF2-40B4-BE49-F238E27FC236}">
                  <a16:creationId xmlns:a16="http://schemas.microsoft.com/office/drawing/2014/main" id="{202E773D-F17C-4595-8D0A-6748623F2456}"/>
                </a:ext>
              </a:extLst>
            </p:cNvPr>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968;p71">
              <a:extLst>
                <a:ext uri="{FF2B5EF4-FFF2-40B4-BE49-F238E27FC236}">
                  <a16:creationId xmlns:a16="http://schemas.microsoft.com/office/drawing/2014/main" id="{74E0D232-8C66-49B5-9B71-394FAD20E9C9}"/>
                </a:ext>
              </a:extLst>
            </p:cNvPr>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969;p71">
              <a:extLst>
                <a:ext uri="{FF2B5EF4-FFF2-40B4-BE49-F238E27FC236}">
                  <a16:creationId xmlns:a16="http://schemas.microsoft.com/office/drawing/2014/main" id="{96D9D1CF-48EA-4351-B9AF-98FC74FAC668}"/>
                </a:ext>
              </a:extLst>
            </p:cNvPr>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146;p31">
            <a:extLst>
              <a:ext uri="{FF2B5EF4-FFF2-40B4-BE49-F238E27FC236}">
                <a16:creationId xmlns:a16="http://schemas.microsoft.com/office/drawing/2014/main" id="{22A593EA-6C88-48E6-8837-7DA0E47239BE}"/>
              </a:ext>
            </a:extLst>
          </p:cNvPr>
          <p:cNvSpPr txBox="1">
            <a:spLocks/>
          </p:cNvSpPr>
          <p:nvPr/>
        </p:nvSpPr>
        <p:spPr>
          <a:xfrm flipH="1">
            <a:off x="1041678" y="250441"/>
            <a:ext cx="3449465" cy="5766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IN" sz="2000" b="1" dirty="0">
                <a:latin typeface="Rockwell" panose="02060603020205020403" pitchFamily="18" charset="0"/>
              </a:rPr>
              <a:t>INTRODUCTION</a:t>
            </a:r>
          </a:p>
        </p:txBody>
      </p:sp>
      <p:grpSp>
        <p:nvGrpSpPr>
          <p:cNvPr id="83" name="Google Shape;6668;p62">
            <a:extLst>
              <a:ext uri="{FF2B5EF4-FFF2-40B4-BE49-F238E27FC236}">
                <a16:creationId xmlns:a16="http://schemas.microsoft.com/office/drawing/2014/main" id="{2E4B9177-A065-4687-8385-2C98845241B7}"/>
              </a:ext>
            </a:extLst>
          </p:cNvPr>
          <p:cNvGrpSpPr/>
          <p:nvPr/>
        </p:nvGrpSpPr>
        <p:grpSpPr>
          <a:xfrm>
            <a:off x="599824" y="867484"/>
            <a:ext cx="371520" cy="358094"/>
            <a:chOff x="1342268" y="4161009"/>
            <a:chExt cx="359565" cy="358094"/>
          </a:xfrm>
          <a:solidFill>
            <a:schemeClr val="bg1"/>
          </a:solidFill>
        </p:grpSpPr>
        <p:sp>
          <p:nvSpPr>
            <p:cNvPr id="84" name="Google Shape;6669;p62">
              <a:extLst>
                <a:ext uri="{FF2B5EF4-FFF2-40B4-BE49-F238E27FC236}">
                  <a16:creationId xmlns:a16="http://schemas.microsoft.com/office/drawing/2014/main" id="{FBBE118F-C86F-4EBB-A595-A83F342C3292}"/>
                </a:ext>
              </a:extLst>
            </p:cNvPr>
            <p:cNvSpPr/>
            <p:nvPr/>
          </p:nvSpPr>
          <p:spPr>
            <a:xfrm>
              <a:off x="1342268" y="4371845"/>
              <a:ext cx="65077" cy="147257"/>
            </a:xfrm>
            <a:custGeom>
              <a:avLst/>
              <a:gdLst/>
              <a:ahLst/>
              <a:cxnLst/>
              <a:rect l="l" t="t" r="r" b="b"/>
              <a:pathLst>
                <a:path w="2477" h="5605" extrusionOk="0">
                  <a:moveTo>
                    <a:pt x="354" y="0"/>
                  </a:moveTo>
                  <a:cubicBezTo>
                    <a:pt x="160" y="0"/>
                    <a:pt x="1" y="160"/>
                    <a:pt x="1" y="354"/>
                  </a:cubicBezTo>
                  <a:lnTo>
                    <a:pt x="1" y="5605"/>
                  </a:lnTo>
                  <a:lnTo>
                    <a:pt x="2477" y="5605"/>
                  </a:lnTo>
                  <a:lnTo>
                    <a:pt x="2477" y="354"/>
                  </a:lnTo>
                  <a:cubicBezTo>
                    <a:pt x="2477" y="160"/>
                    <a:pt x="2310" y="0"/>
                    <a:pt x="2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70;p62">
              <a:extLst>
                <a:ext uri="{FF2B5EF4-FFF2-40B4-BE49-F238E27FC236}">
                  <a16:creationId xmlns:a16="http://schemas.microsoft.com/office/drawing/2014/main" id="{8FDB35D2-77A9-4D4B-AE81-12BAD7351E85}"/>
                </a:ext>
              </a:extLst>
            </p:cNvPr>
            <p:cNvSpPr/>
            <p:nvPr/>
          </p:nvSpPr>
          <p:spPr>
            <a:xfrm>
              <a:off x="1342268" y="4371845"/>
              <a:ext cx="31002" cy="147257"/>
            </a:xfrm>
            <a:custGeom>
              <a:avLst/>
              <a:gdLst/>
              <a:ahLst/>
              <a:cxnLst/>
              <a:rect l="l" t="t" r="r" b="b"/>
              <a:pathLst>
                <a:path w="1180" h="5605" extrusionOk="0">
                  <a:moveTo>
                    <a:pt x="354" y="0"/>
                  </a:moveTo>
                  <a:cubicBezTo>
                    <a:pt x="160" y="0"/>
                    <a:pt x="1" y="160"/>
                    <a:pt x="1" y="354"/>
                  </a:cubicBezTo>
                  <a:lnTo>
                    <a:pt x="1" y="5605"/>
                  </a:lnTo>
                  <a:lnTo>
                    <a:pt x="826" y="5605"/>
                  </a:lnTo>
                  <a:lnTo>
                    <a:pt x="826" y="354"/>
                  </a:lnTo>
                  <a:cubicBezTo>
                    <a:pt x="826" y="160"/>
                    <a:pt x="986" y="0"/>
                    <a:pt x="1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71;p62">
              <a:extLst>
                <a:ext uri="{FF2B5EF4-FFF2-40B4-BE49-F238E27FC236}">
                  <a16:creationId xmlns:a16="http://schemas.microsoft.com/office/drawing/2014/main" id="{D8B5F1D7-0FDA-49F9-84E4-F50B03901416}"/>
                </a:ext>
              </a:extLst>
            </p:cNvPr>
            <p:cNvSpPr/>
            <p:nvPr/>
          </p:nvSpPr>
          <p:spPr>
            <a:xfrm>
              <a:off x="1440501" y="4335589"/>
              <a:ext cx="65077" cy="183513"/>
            </a:xfrm>
            <a:custGeom>
              <a:avLst/>
              <a:gdLst/>
              <a:ahLst/>
              <a:cxnLst/>
              <a:rect l="l" t="t" r="r" b="b"/>
              <a:pathLst>
                <a:path w="2477" h="6985" extrusionOk="0">
                  <a:moveTo>
                    <a:pt x="354" y="0"/>
                  </a:moveTo>
                  <a:cubicBezTo>
                    <a:pt x="160" y="0"/>
                    <a:pt x="0" y="153"/>
                    <a:pt x="0" y="354"/>
                  </a:cubicBezTo>
                  <a:lnTo>
                    <a:pt x="0" y="6985"/>
                  </a:lnTo>
                  <a:lnTo>
                    <a:pt x="2476" y="6985"/>
                  </a:lnTo>
                  <a:lnTo>
                    <a:pt x="2476" y="354"/>
                  </a:lnTo>
                  <a:cubicBezTo>
                    <a:pt x="2476" y="153"/>
                    <a:pt x="2317" y="0"/>
                    <a:pt x="2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72;p62">
              <a:extLst>
                <a:ext uri="{FF2B5EF4-FFF2-40B4-BE49-F238E27FC236}">
                  <a16:creationId xmlns:a16="http://schemas.microsoft.com/office/drawing/2014/main" id="{193AE08A-CBB8-4830-B4AF-B040254C26BA}"/>
                </a:ext>
              </a:extLst>
            </p:cNvPr>
            <p:cNvSpPr/>
            <p:nvPr/>
          </p:nvSpPr>
          <p:spPr>
            <a:xfrm>
              <a:off x="1440501" y="4335589"/>
              <a:ext cx="31002" cy="183513"/>
            </a:xfrm>
            <a:custGeom>
              <a:avLst/>
              <a:gdLst/>
              <a:ahLst/>
              <a:cxnLst/>
              <a:rect l="l" t="t" r="r" b="b"/>
              <a:pathLst>
                <a:path w="1180" h="6985" extrusionOk="0">
                  <a:moveTo>
                    <a:pt x="354" y="0"/>
                  </a:moveTo>
                  <a:cubicBezTo>
                    <a:pt x="160" y="0"/>
                    <a:pt x="0" y="153"/>
                    <a:pt x="0" y="354"/>
                  </a:cubicBezTo>
                  <a:lnTo>
                    <a:pt x="0" y="6985"/>
                  </a:lnTo>
                  <a:lnTo>
                    <a:pt x="826" y="6985"/>
                  </a:lnTo>
                  <a:lnTo>
                    <a:pt x="826" y="354"/>
                  </a:lnTo>
                  <a:cubicBezTo>
                    <a:pt x="826" y="153"/>
                    <a:pt x="985"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73;p62">
              <a:extLst>
                <a:ext uri="{FF2B5EF4-FFF2-40B4-BE49-F238E27FC236}">
                  <a16:creationId xmlns:a16="http://schemas.microsoft.com/office/drawing/2014/main" id="{0E8E1D0E-C32D-4EC1-8AAA-9881C84FAD24}"/>
                </a:ext>
              </a:extLst>
            </p:cNvPr>
            <p:cNvSpPr/>
            <p:nvPr/>
          </p:nvSpPr>
          <p:spPr>
            <a:xfrm>
              <a:off x="1538707" y="4299123"/>
              <a:ext cx="64919" cy="219980"/>
            </a:xfrm>
            <a:custGeom>
              <a:avLst/>
              <a:gdLst/>
              <a:ahLst/>
              <a:cxnLst/>
              <a:rect l="l" t="t" r="r" b="b"/>
              <a:pathLst>
                <a:path w="2471" h="8373" extrusionOk="0">
                  <a:moveTo>
                    <a:pt x="355" y="1"/>
                  </a:moveTo>
                  <a:cubicBezTo>
                    <a:pt x="153" y="1"/>
                    <a:pt x="1" y="160"/>
                    <a:pt x="1" y="355"/>
                  </a:cubicBezTo>
                  <a:lnTo>
                    <a:pt x="1" y="8373"/>
                  </a:lnTo>
                  <a:lnTo>
                    <a:pt x="2470" y="8373"/>
                  </a:lnTo>
                  <a:lnTo>
                    <a:pt x="2470" y="355"/>
                  </a:lnTo>
                  <a:cubicBezTo>
                    <a:pt x="2470" y="160"/>
                    <a:pt x="2311" y="1"/>
                    <a:pt x="21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74;p62">
              <a:extLst>
                <a:ext uri="{FF2B5EF4-FFF2-40B4-BE49-F238E27FC236}">
                  <a16:creationId xmlns:a16="http://schemas.microsoft.com/office/drawing/2014/main" id="{66B85F06-C9D9-4321-8723-3EBE659400AA}"/>
                </a:ext>
              </a:extLst>
            </p:cNvPr>
            <p:cNvSpPr/>
            <p:nvPr/>
          </p:nvSpPr>
          <p:spPr>
            <a:xfrm>
              <a:off x="1538707" y="4299123"/>
              <a:ext cx="31002" cy="219980"/>
            </a:xfrm>
            <a:custGeom>
              <a:avLst/>
              <a:gdLst/>
              <a:ahLst/>
              <a:cxnLst/>
              <a:rect l="l" t="t" r="r" b="b"/>
              <a:pathLst>
                <a:path w="1180" h="8373" extrusionOk="0">
                  <a:moveTo>
                    <a:pt x="355" y="1"/>
                  </a:moveTo>
                  <a:cubicBezTo>
                    <a:pt x="153" y="1"/>
                    <a:pt x="1" y="160"/>
                    <a:pt x="1" y="355"/>
                  </a:cubicBezTo>
                  <a:lnTo>
                    <a:pt x="1" y="8373"/>
                  </a:lnTo>
                  <a:lnTo>
                    <a:pt x="826" y="8373"/>
                  </a:lnTo>
                  <a:lnTo>
                    <a:pt x="826" y="355"/>
                  </a:lnTo>
                  <a:cubicBezTo>
                    <a:pt x="826" y="160"/>
                    <a:pt x="986" y="1"/>
                    <a:pt x="1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675;p62">
              <a:extLst>
                <a:ext uri="{FF2B5EF4-FFF2-40B4-BE49-F238E27FC236}">
                  <a16:creationId xmlns:a16="http://schemas.microsoft.com/office/drawing/2014/main" id="{37CAEC6F-0A29-4CC2-8647-72046D23C197}"/>
                </a:ext>
              </a:extLst>
            </p:cNvPr>
            <p:cNvSpPr/>
            <p:nvPr/>
          </p:nvSpPr>
          <p:spPr>
            <a:xfrm>
              <a:off x="1636940" y="4262683"/>
              <a:ext cx="64893" cy="256420"/>
            </a:xfrm>
            <a:custGeom>
              <a:avLst/>
              <a:gdLst/>
              <a:ahLst/>
              <a:cxnLst/>
              <a:rect l="l" t="t" r="r" b="b"/>
              <a:pathLst>
                <a:path w="2470" h="9760" extrusionOk="0">
                  <a:moveTo>
                    <a:pt x="354" y="1"/>
                  </a:moveTo>
                  <a:cubicBezTo>
                    <a:pt x="153" y="1"/>
                    <a:pt x="0" y="160"/>
                    <a:pt x="0" y="354"/>
                  </a:cubicBezTo>
                  <a:lnTo>
                    <a:pt x="0" y="9760"/>
                  </a:lnTo>
                  <a:lnTo>
                    <a:pt x="2470" y="9760"/>
                  </a:lnTo>
                  <a:lnTo>
                    <a:pt x="2470" y="354"/>
                  </a:lnTo>
                  <a:cubicBezTo>
                    <a:pt x="2470" y="160"/>
                    <a:pt x="2310" y="1"/>
                    <a:pt x="21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676;p62">
              <a:extLst>
                <a:ext uri="{FF2B5EF4-FFF2-40B4-BE49-F238E27FC236}">
                  <a16:creationId xmlns:a16="http://schemas.microsoft.com/office/drawing/2014/main" id="{F4BECB15-BA41-48FB-B6C6-5DDA15799101}"/>
                </a:ext>
              </a:extLst>
            </p:cNvPr>
            <p:cNvSpPr/>
            <p:nvPr/>
          </p:nvSpPr>
          <p:spPr>
            <a:xfrm>
              <a:off x="1636940" y="4262683"/>
              <a:ext cx="31002" cy="256420"/>
            </a:xfrm>
            <a:custGeom>
              <a:avLst/>
              <a:gdLst/>
              <a:ahLst/>
              <a:cxnLst/>
              <a:rect l="l" t="t" r="r" b="b"/>
              <a:pathLst>
                <a:path w="1180" h="9760" extrusionOk="0">
                  <a:moveTo>
                    <a:pt x="354" y="1"/>
                  </a:moveTo>
                  <a:cubicBezTo>
                    <a:pt x="153" y="1"/>
                    <a:pt x="0" y="160"/>
                    <a:pt x="0" y="354"/>
                  </a:cubicBezTo>
                  <a:lnTo>
                    <a:pt x="0" y="9760"/>
                  </a:lnTo>
                  <a:lnTo>
                    <a:pt x="826" y="9760"/>
                  </a:lnTo>
                  <a:lnTo>
                    <a:pt x="826" y="354"/>
                  </a:lnTo>
                  <a:cubicBezTo>
                    <a:pt x="826" y="160"/>
                    <a:pt x="978" y="1"/>
                    <a:pt x="1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677;p62">
              <a:extLst>
                <a:ext uri="{FF2B5EF4-FFF2-40B4-BE49-F238E27FC236}">
                  <a16:creationId xmlns:a16="http://schemas.microsoft.com/office/drawing/2014/main" id="{873E5091-7E9B-4A0F-BA19-95514D5837D4}"/>
                </a:ext>
              </a:extLst>
            </p:cNvPr>
            <p:cNvSpPr/>
            <p:nvPr/>
          </p:nvSpPr>
          <p:spPr>
            <a:xfrm>
              <a:off x="1357953" y="4161009"/>
              <a:ext cx="333687" cy="134699"/>
            </a:xfrm>
            <a:custGeom>
              <a:avLst/>
              <a:gdLst/>
              <a:ahLst/>
              <a:cxnLst/>
              <a:rect l="l" t="t" r="r" b="b"/>
              <a:pathLst>
                <a:path w="12701" h="5127" extrusionOk="0">
                  <a:moveTo>
                    <a:pt x="10208" y="0"/>
                  </a:moveTo>
                  <a:cubicBezTo>
                    <a:pt x="10033" y="0"/>
                    <a:pt x="9921" y="204"/>
                    <a:pt x="10030" y="354"/>
                  </a:cubicBezTo>
                  <a:lnTo>
                    <a:pt x="10391" y="874"/>
                  </a:lnTo>
                  <a:cubicBezTo>
                    <a:pt x="9177" y="1603"/>
                    <a:pt x="5292" y="3649"/>
                    <a:pt x="0" y="3649"/>
                  </a:cubicBezTo>
                  <a:lnTo>
                    <a:pt x="0" y="5126"/>
                  </a:lnTo>
                  <a:cubicBezTo>
                    <a:pt x="2879" y="5112"/>
                    <a:pt x="5729" y="4557"/>
                    <a:pt x="8400" y="3489"/>
                  </a:cubicBezTo>
                  <a:cubicBezTo>
                    <a:pt x="9378" y="3101"/>
                    <a:pt x="10328" y="2636"/>
                    <a:pt x="11237" y="2088"/>
                  </a:cubicBezTo>
                  <a:lnTo>
                    <a:pt x="11556" y="2553"/>
                  </a:lnTo>
                  <a:cubicBezTo>
                    <a:pt x="11601" y="2616"/>
                    <a:pt x="11670" y="2646"/>
                    <a:pt x="11739" y="2646"/>
                  </a:cubicBezTo>
                  <a:cubicBezTo>
                    <a:pt x="11830" y="2646"/>
                    <a:pt x="11920" y="2593"/>
                    <a:pt x="11951" y="2490"/>
                  </a:cubicBezTo>
                  <a:lnTo>
                    <a:pt x="12659" y="375"/>
                  </a:lnTo>
                  <a:cubicBezTo>
                    <a:pt x="12700" y="229"/>
                    <a:pt x="12603" y="84"/>
                    <a:pt x="12451" y="84"/>
                  </a:cubicBezTo>
                  <a:lnTo>
                    <a:pt x="10217" y="0"/>
                  </a:lnTo>
                  <a:cubicBezTo>
                    <a:pt x="10214" y="0"/>
                    <a:pt x="10211" y="0"/>
                    <a:pt x="10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52;p31">
            <a:extLst>
              <a:ext uri="{FF2B5EF4-FFF2-40B4-BE49-F238E27FC236}">
                <a16:creationId xmlns:a16="http://schemas.microsoft.com/office/drawing/2014/main" id="{0F751847-89FA-4CC6-BD40-8C53955A5E36}"/>
              </a:ext>
            </a:extLst>
          </p:cNvPr>
          <p:cNvSpPr txBox="1">
            <a:spLocks/>
          </p:cNvSpPr>
          <p:nvPr/>
        </p:nvSpPr>
        <p:spPr>
          <a:xfrm flipH="1">
            <a:off x="1039760" y="730645"/>
            <a:ext cx="4552807"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b="1" dirty="0">
                <a:solidFill>
                  <a:srgbClr val="383536"/>
                </a:solidFill>
                <a:latin typeface="Rockwell" panose="02060603020205020403" pitchFamily="18" charset="0"/>
                <a:cs typeface="Teko Light" panose="020B0604020202020204" charset="0"/>
              </a:rPr>
              <a:t>GROWTH OF SHP</a:t>
            </a:r>
          </a:p>
        </p:txBody>
      </p:sp>
      <p:sp>
        <p:nvSpPr>
          <p:cNvPr id="6" name="Rectangle 5">
            <a:extLst>
              <a:ext uri="{FF2B5EF4-FFF2-40B4-BE49-F238E27FC236}">
                <a16:creationId xmlns:a16="http://schemas.microsoft.com/office/drawing/2014/main" id="{3434B25B-3E66-4B8A-8B02-8E23947AE99F}"/>
              </a:ext>
            </a:extLst>
          </p:cNvPr>
          <p:cNvSpPr/>
          <p:nvPr/>
        </p:nvSpPr>
        <p:spPr>
          <a:xfrm>
            <a:off x="1046568" y="1393332"/>
            <a:ext cx="3396356" cy="400110"/>
          </a:xfrm>
          <a:prstGeom prst="rect">
            <a:avLst/>
          </a:prstGeom>
        </p:spPr>
        <p:txBody>
          <a:bodyPr wrap="square">
            <a:spAutoFit/>
          </a:bodyPr>
          <a:lstStyle/>
          <a:p>
            <a:pPr lvl="0"/>
            <a:r>
              <a:rPr lang="en-IN" sz="2000" b="1" dirty="0">
                <a:solidFill>
                  <a:srgbClr val="383536"/>
                </a:solidFill>
                <a:latin typeface="Rockwell" panose="02060603020205020403" pitchFamily="18" charset="0"/>
                <a:cs typeface="Teko Light" panose="020B0604020202020204" charset="0"/>
              </a:rPr>
              <a:t>CLASSIFICATION</a:t>
            </a:r>
          </a:p>
        </p:txBody>
      </p:sp>
      <p:grpSp>
        <p:nvGrpSpPr>
          <p:cNvPr id="95" name="Google Shape;7942;p71">
            <a:extLst>
              <a:ext uri="{FF2B5EF4-FFF2-40B4-BE49-F238E27FC236}">
                <a16:creationId xmlns:a16="http://schemas.microsoft.com/office/drawing/2014/main" id="{6C50F33D-AA3A-4A39-9A22-EA7156EBFBEB}"/>
              </a:ext>
            </a:extLst>
          </p:cNvPr>
          <p:cNvGrpSpPr/>
          <p:nvPr/>
        </p:nvGrpSpPr>
        <p:grpSpPr>
          <a:xfrm>
            <a:off x="599824" y="1396667"/>
            <a:ext cx="371520" cy="355258"/>
            <a:chOff x="-50134375" y="3183175"/>
            <a:chExt cx="300100" cy="300100"/>
          </a:xfrm>
          <a:solidFill>
            <a:schemeClr val="bg1"/>
          </a:solidFill>
        </p:grpSpPr>
        <p:sp>
          <p:nvSpPr>
            <p:cNvPr id="96" name="Google Shape;7943;p71">
              <a:extLst>
                <a:ext uri="{FF2B5EF4-FFF2-40B4-BE49-F238E27FC236}">
                  <a16:creationId xmlns:a16="http://schemas.microsoft.com/office/drawing/2014/main" id="{0B6937CA-22C7-4ECC-8C40-F8A8158DF3ED}"/>
                </a:ext>
              </a:extLst>
            </p:cNvPr>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944;p71">
              <a:extLst>
                <a:ext uri="{FF2B5EF4-FFF2-40B4-BE49-F238E27FC236}">
                  <a16:creationId xmlns:a16="http://schemas.microsoft.com/office/drawing/2014/main" id="{DEC3A1F7-1B24-4636-A9AA-A08CEE949803}"/>
                </a:ext>
              </a:extLst>
            </p:cNvPr>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945;p71">
              <a:extLst>
                <a:ext uri="{FF2B5EF4-FFF2-40B4-BE49-F238E27FC236}">
                  <a16:creationId xmlns:a16="http://schemas.microsoft.com/office/drawing/2014/main" id="{7245802E-1C25-403F-B9D8-CFD100B2A51A}"/>
                </a:ext>
              </a:extLst>
            </p:cNvPr>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946;p71">
              <a:extLst>
                <a:ext uri="{FF2B5EF4-FFF2-40B4-BE49-F238E27FC236}">
                  <a16:creationId xmlns:a16="http://schemas.microsoft.com/office/drawing/2014/main" id="{2321B2A7-4325-4DF1-BE92-826EBC24AF82}"/>
                </a:ext>
              </a:extLst>
            </p:cNvPr>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947;p71">
              <a:extLst>
                <a:ext uri="{FF2B5EF4-FFF2-40B4-BE49-F238E27FC236}">
                  <a16:creationId xmlns:a16="http://schemas.microsoft.com/office/drawing/2014/main" id="{AB7730BF-52D9-4BEC-B80C-C871CB878786}"/>
                </a:ext>
              </a:extLst>
            </p:cNvPr>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948;p71">
              <a:extLst>
                <a:ext uri="{FF2B5EF4-FFF2-40B4-BE49-F238E27FC236}">
                  <a16:creationId xmlns:a16="http://schemas.microsoft.com/office/drawing/2014/main" id="{13D385CD-A837-42A9-B5D5-68F2C81F3C6C}"/>
                </a:ext>
              </a:extLst>
            </p:cNvPr>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949;p71">
              <a:extLst>
                <a:ext uri="{FF2B5EF4-FFF2-40B4-BE49-F238E27FC236}">
                  <a16:creationId xmlns:a16="http://schemas.microsoft.com/office/drawing/2014/main" id="{0B599351-8102-4E85-B16B-D37F03A16E1A}"/>
                </a:ext>
              </a:extLst>
            </p:cNvPr>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7950;p71">
              <a:extLst>
                <a:ext uri="{FF2B5EF4-FFF2-40B4-BE49-F238E27FC236}">
                  <a16:creationId xmlns:a16="http://schemas.microsoft.com/office/drawing/2014/main" id="{B90A44BF-E19F-4E62-83D1-8AACA2E6B057}"/>
                </a:ext>
              </a:extLst>
            </p:cNvPr>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951;p71">
              <a:extLst>
                <a:ext uri="{FF2B5EF4-FFF2-40B4-BE49-F238E27FC236}">
                  <a16:creationId xmlns:a16="http://schemas.microsoft.com/office/drawing/2014/main" id="{51DF2334-8111-4329-B91B-90B1245E710D}"/>
                </a:ext>
              </a:extLst>
            </p:cNvPr>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952;p71">
              <a:extLst>
                <a:ext uri="{FF2B5EF4-FFF2-40B4-BE49-F238E27FC236}">
                  <a16:creationId xmlns:a16="http://schemas.microsoft.com/office/drawing/2014/main" id="{72A56AA6-AE34-47CC-9FF2-F7FCDDB15EBF}"/>
                </a:ext>
              </a:extLst>
            </p:cNvPr>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a:extLst>
              <a:ext uri="{FF2B5EF4-FFF2-40B4-BE49-F238E27FC236}">
                <a16:creationId xmlns:a16="http://schemas.microsoft.com/office/drawing/2014/main" id="{AEEFF672-BB4F-4EDE-90A2-7DAA4C2FBF8D}"/>
              </a:ext>
            </a:extLst>
          </p:cNvPr>
          <p:cNvSpPr/>
          <p:nvPr/>
        </p:nvSpPr>
        <p:spPr>
          <a:xfrm>
            <a:off x="1039760" y="1896909"/>
            <a:ext cx="2418929" cy="400110"/>
          </a:xfrm>
          <a:prstGeom prst="rect">
            <a:avLst/>
          </a:prstGeom>
        </p:spPr>
        <p:txBody>
          <a:bodyPr wrap="square">
            <a:spAutoFit/>
          </a:bodyPr>
          <a:lstStyle/>
          <a:p>
            <a:r>
              <a:rPr lang="en-US" sz="2000" b="1" dirty="0">
                <a:solidFill>
                  <a:srgbClr val="383536"/>
                </a:solidFill>
                <a:latin typeface="Rockwell" panose="02060603020205020403" pitchFamily="18" charset="0"/>
                <a:cs typeface="Teko Light" panose="020B0604020202020204" charset="0"/>
              </a:rPr>
              <a:t>SYNTHESIS</a:t>
            </a:r>
          </a:p>
        </p:txBody>
      </p:sp>
      <p:grpSp>
        <p:nvGrpSpPr>
          <p:cNvPr id="107" name="Google Shape;1083;p55">
            <a:extLst>
              <a:ext uri="{FF2B5EF4-FFF2-40B4-BE49-F238E27FC236}">
                <a16:creationId xmlns:a16="http://schemas.microsoft.com/office/drawing/2014/main" id="{330F52A7-7B63-42BD-A072-16F9EC501EBB}"/>
              </a:ext>
            </a:extLst>
          </p:cNvPr>
          <p:cNvGrpSpPr/>
          <p:nvPr/>
        </p:nvGrpSpPr>
        <p:grpSpPr>
          <a:xfrm>
            <a:off x="611101" y="1887977"/>
            <a:ext cx="362143" cy="367850"/>
            <a:chOff x="1098275" y="831150"/>
            <a:chExt cx="304875" cy="367850"/>
          </a:xfrm>
          <a:solidFill>
            <a:schemeClr val="bg1"/>
          </a:solidFill>
        </p:grpSpPr>
        <p:sp>
          <p:nvSpPr>
            <p:cNvPr id="108" name="Google Shape;1084;p55">
              <a:extLst>
                <a:ext uri="{FF2B5EF4-FFF2-40B4-BE49-F238E27FC236}">
                  <a16:creationId xmlns:a16="http://schemas.microsoft.com/office/drawing/2014/main" id="{8360494E-E450-4D83-AAB9-0962B91753BD}"/>
                </a:ext>
              </a:extLst>
            </p:cNvPr>
            <p:cNvSpPr/>
            <p:nvPr/>
          </p:nvSpPr>
          <p:spPr>
            <a:xfrm>
              <a:off x="1126950" y="1032750"/>
              <a:ext cx="77800" cy="77825"/>
            </a:xfrm>
            <a:custGeom>
              <a:avLst/>
              <a:gdLst/>
              <a:ahLst/>
              <a:cxnLst/>
              <a:rect l="l" t="t" r="r" b="b"/>
              <a:pathLst>
                <a:path w="3112" h="3113" extrusionOk="0">
                  <a:moveTo>
                    <a:pt x="0" y="0"/>
                  </a:moveTo>
                  <a:lnTo>
                    <a:pt x="0" y="1556"/>
                  </a:lnTo>
                  <a:cubicBezTo>
                    <a:pt x="0" y="2414"/>
                    <a:pt x="698" y="3112"/>
                    <a:pt x="1556" y="3112"/>
                  </a:cubicBezTo>
                  <a:cubicBezTo>
                    <a:pt x="2414" y="3112"/>
                    <a:pt x="3108" y="2414"/>
                    <a:pt x="3112" y="1556"/>
                  </a:cubicBezTo>
                  <a:lnTo>
                    <a:pt x="3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9" name="Google Shape;1085;p55">
              <a:extLst>
                <a:ext uri="{FF2B5EF4-FFF2-40B4-BE49-F238E27FC236}">
                  <a16:creationId xmlns:a16="http://schemas.microsoft.com/office/drawing/2014/main" id="{74ED52E2-9EC5-48A9-8E0F-9AF1F2639076}"/>
                </a:ext>
              </a:extLst>
            </p:cNvPr>
            <p:cNvSpPr/>
            <p:nvPr/>
          </p:nvSpPr>
          <p:spPr>
            <a:xfrm>
              <a:off x="1296675" y="1032750"/>
              <a:ext cx="77825" cy="77825"/>
            </a:xfrm>
            <a:custGeom>
              <a:avLst/>
              <a:gdLst/>
              <a:ahLst/>
              <a:cxnLst/>
              <a:rect l="l" t="t" r="r" b="b"/>
              <a:pathLst>
                <a:path w="3113" h="3113" extrusionOk="0">
                  <a:moveTo>
                    <a:pt x="0" y="0"/>
                  </a:moveTo>
                  <a:lnTo>
                    <a:pt x="0" y="1556"/>
                  </a:lnTo>
                  <a:cubicBezTo>
                    <a:pt x="4" y="2414"/>
                    <a:pt x="698" y="3112"/>
                    <a:pt x="1556" y="3112"/>
                  </a:cubicBezTo>
                  <a:cubicBezTo>
                    <a:pt x="2414" y="3112"/>
                    <a:pt x="3112" y="2414"/>
                    <a:pt x="3112" y="1556"/>
                  </a:cubicBezTo>
                  <a:lnTo>
                    <a:pt x="31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 name="Google Shape;1086;p55">
              <a:extLst>
                <a:ext uri="{FF2B5EF4-FFF2-40B4-BE49-F238E27FC236}">
                  <a16:creationId xmlns:a16="http://schemas.microsoft.com/office/drawing/2014/main" id="{B91DDD47-52E5-40D5-AD04-6AE3E8659097}"/>
                </a:ext>
              </a:extLst>
            </p:cNvPr>
            <p:cNvSpPr/>
            <p:nvPr/>
          </p:nvSpPr>
          <p:spPr>
            <a:xfrm>
              <a:off x="1098275" y="831150"/>
              <a:ext cx="304875" cy="367850"/>
            </a:xfrm>
            <a:custGeom>
              <a:avLst/>
              <a:gdLst/>
              <a:ahLst/>
              <a:cxnLst/>
              <a:rect l="l" t="t" r="r" b="b"/>
              <a:pathLst>
                <a:path w="12195" h="14714" extrusionOk="0">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11" name="Google Shape;150;p31">
            <a:extLst>
              <a:ext uri="{FF2B5EF4-FFF2-40B4-BE49-F238E27FC236}">
                <a16:creationId xmlns:a16="http://schemas.microsoft.com/office/drawing/2014/main" id="{BFAC9F04-F127-489A-8962-B36D15064CDA}"/>
              </a:ext>
            </a:extLst>
          </p:cNvPr>
          <p:cNvSpPr txBox="1">
            <a:spLocks/>
          </p:cNvSpPr>
          <p:nvPr/>
        </p:nvSpPr>
        <p:spPr>
          <a:xfrm flipH="1">
            <a:off x="1046567" y="2260568"/>
            <a:ext cx="4513009" cy="577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b="1" dirty="0">
                <a:solidFill>
                  <a:srgbClr val="383536"/>
                </a:solidFill>
                <a:latin typeface="Rockwell" panose="02060603020205020403" pitchFamily="18" charset="0"/>
                <a:cs typeface="Teko Light" panose="020B0604020202020204" charset="0"/>
              </a:rPr>
              <a:t>IMPORTANCE</a:t>
            </a:r>
          </a:p>
        </p:txBody>
      </p:sp>
      <p:grpSp>
        <p:nvGrpSpPr>
          <p:cNvPr id="112" name="Google Shape;7497;p70">
            <a:extLst>
              <a:ext uri="{FF2B5EF4-FFF2-40B4-BE49-F238E27FC236}">
                <a16:creationId xmlns:a16="http://schemas.microsoft.com/office/drawing/2014/main" id="{4AF56595-3A8D-4813-8F18-1A5C9068C01D}"/>
              </a:ext>
            </a:extLst>
          </p:cNvPr>
          <p:cNvGrpSpPr/>
          <p:nvPr/>
        </p:nvGrpSpPr>
        <p:grpSpPr>
          <a:xfrm>
            <a:off x="556549" y="2374921"/>
            <a:ext cx="420483" cy="446395"/>
            <a:chOff x="-34406325" y="3919600"/>
            <a:chExt cx="293025" cy="291425"/>
          </a:xfrm>
          <a:solidFill>
            <a:schemeClr val="bg1"/>
          </a:solidFill>
        </p:grpSpPr>
        <p:sp>
          <p:nvSpPr>
            <p:cNvPr id="113" name="Google Shape;7498;p70">
              <a:extLst>
                <a:ext uri="{FF2B5EF4-FFF2-40B4-BE49-F238E27FC236}">
                  <a16:creationId xmlns:a16="http://schemas.microsoft.com/office/drawing/2014/main" id="{AB777DB2-F85A-4FF3-B1E0-576FB4E244F4}"/>
                </a:ext>
              </a:extLst>
            </p:cNvPr>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499;p70">
              <a:extLst>
                <a:ext uri="{FF2B5EF4-FFF2-40B4-BE49-F238E27FC236}">
                  <a16:creationId xmlns:a16="http://schemas.microsoft.com/office/drawing/2014/main" id="{14A6D562-B022-4174-A1FF-B09578591E95}"/>
                </a:ext>
              </a:extLst>
            </p:cNvPr>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500;p70">
              <a:extLst>
                <a:ext uri="{FF2B5EF4-FFF2-40B4-BE49-F238E27FC236}">
                  <a16:creationId xmlns:a16="http://schemas.microsoft.com/office/drawing/2014/main" id="{0522E6FB-D196-4378-AB38-AE304AB959CC}"/>
                </a:ext>
              </a:extLst>
            </p:cNvPr>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501;p70">
              <a:extLst>
                <a:ext uri="{FF2B5EF4-FFF2-40B4-BE49-F238E27FC236}">
                  <a16:creationId xmlns:a16="http://schemas.microsoft.com/office/drawing/2014/main" id="{9BCECC69-F71E-453D-BE7C-3B63EA567484}"/>
                </a:ext>
              </a:extLst>
            </p:cNvPr>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502;p70">
              <a:extLst>
                <a:ext uri="{FF2B5EF4-FFF2-40B4-BE49-F238E27FC236}">
                  <a16:creationId xmlns:a16="http://schemas.microsoft.com/office/drawing/2014/main" id="{6FA92C38-9E34-4721-94C7-64F94768899F}"/>
                </a:ext>
              </a:extLst>
            </p:cNvPr>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503;p70">
              <a:extLst>
                <a:ext uri="{FF2B5EF4-FFF2-40B4-BE49-F238E27FC236}">
                  <a16:creationId xmlns:a16="http://schemas.microsoft.com/office/drawing/2014/main" id="{D400DEDB-2176-4F0B-8420-375044225865}"/>
                </a:ext>
              </a:extLst>
            </p:cNvPr>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504;p70">
              <a:extLst>
                <a:ext uri="{FF2B5EF4-FFF2-40B4-BE49-F238E27FC236}">
                  <a16:creationId xmlns:a16="http://schemas.microsoft.com/office/drawing/2014/main" id="{7DC7E567-CC10-45D1-BE09-86CEB197223C}"/>
                </a:ext>
              </a:extLst>
            </p:cNvPr>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54;p31">
            <a:extLst>
              <a:ext uri="{FF2B5EF4-FFF2-40B4-BE49-F238E27FC236}">
                <a16:creationId xmlns:a16="http://schemas.microsoft.com/office/drawing/2014/main" id="{81DFE3DD-9E3B-4DAE-81D0-41C359E33E55}"/>
              </a:ext>
            </a:extLst>
          </p:cNvPr>
          <p:cNvSpPr txBox="1">
            <a:spLocks/>
          </p:cNvSpPr>
          <p:nvPr/>
        </p:nvSpPr>
        <p:spPr>
          <a:xfrm flipH="1">
            <a:off x="1044443" y="2764358"/>
            <a:ext cx="367568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l"/>
            <a:r>
              <a:rPr lang="en-US" sz="2000" b="1" dirty="0">
                <a:solidFill>
                  <a:srgbClr val="383536"/>
                </a:solidFill>
                <a:latin typeface="Rockwell" panose="02060603020205020403" pitchFamily="18" charset="0"/>
              </a:rPr>
              <a:t>APPLICATION</a:t>
            </a:r>
          </a:p>
        </p:txBody>
      </p:sp>
      <p:sp>
        <p:nvSpPr>
          <p:cNvPr id="121" name="Google Shape;154;p31">
            <a:extLst>
              <a:ext uri="{FF2B5EF4-FFF2-40B4-BE49-F238E27FC236}">
                <a16:creationId xmlns:a16="http://schemas.microsoft.com/office/drawing/2014/main" id="{D8D9723C-4C4B-47EB-854E-E444AB074B50}"/>
              </a:ext>
            </a:extLst>
          </p:cNvPr>
          <p:cNvSpPr txBox="1">
            <a:spLocks/>
          </p:cNvSpPr>
          <p:nvPr/>
        </p:nvSpPr>
        <p:spPr>
          <a:xfrm flipH="1">
            <a:off x="1037762" y="3258391"/>
            <a:ext cx="380844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l"/>
            <a:r>
              <a:rPr lang="en-US" sz="2000" b="1" dirty="0">
                <a:solidFill>
                  <a:srgbClr val="383536"/>
                </a:solidFill>
                <a:latin typeface="Rockwell" panose="02060603020205020403" pitchFamily="18" charset="0"/>
              </a:rPr>
              <a:t>FUTURE SCOPE</a:t>
            </a:r>
          </a:p>
        </p:txBody>
      </p:sp>
      <p:sp>
        <p:nvSpPr>
          <p:cNvPr id="122" name="Google Shape;154;p31">
            <a:extLst>
              <a:ext uri="{FF2B5EF4-FFF2-40B4-BE49-F238E27FC236}">
                <a16:creationId xmlns:a16="http://schemas.microsoft.com/office/drawing/2014/main" id="{E0E353D3-9D2C-45A2-8658-1DBAEBD35A52}"/>
              </a:ext>
            </a:extLst>
          </p:cNvPr>
          <p:cNvSpPr txBox="1">
            <a:spLocks/>
          </p:cNvSpPr>
          <p:nvPr/>
        </p:nvSpPr>
        <p:spPr>
          <a:xfrm flipH="1">
            <a:off x="1442488" y="4075680"/>
            <a:ext cx="4521351"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endParaRPr lang="en-US" sz="168600" b="1" dirty="0">
              <a:solidFill>
                <a:srgbClr val="383536"/>
              </a:solidFill>
              <a:latin typeface="Rockwell" panose="02060603020205020403" pitchFamily="18" charset="0"/>
            </a:endParaRPr>
          </a:p>
        </p:txBody>
      </p:sp>
      <p:sp>
        <p:nvSpPr>
          <p:cNvPr id="123" name="Google Shape;154;p31">
            <a:extLst>
              <a:ext uri="{FF2B5EF4-FFF2-40B4-BE49-F238E27FC236}">
                <a16:creationId xmlns:a16="http://schemas.microsoft.com/office/drawing/2014/main" id="{202EAF05-A486-4FE8-9018-07A3151CE1D4}"/>
              </a:ext>
            </a:extLst>
          </p:cNvPr>
          <p:cNvSpPr txBox="1">
            <a:spLocks/>
          </p:cNvSpPr>
          <p:nvPr/>
        </p:nvSpPr>
        <p:spPr>
          <a:xfrm flipH="1">
            <a:off x="1042518" y="3739291"/>
            <a:ext cx="358633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l"/>
            <a:r>
              <a:rPr lang="en-US" sz="2000" b="1" dirty="0">
                <a:solidFill>
                  <a:srgbClr val="383536"/>
                </a:solidFill>
                <a:latin typeface="Rockwell" panose="02060603020205020403" pitchFamily="18" charset="0"/>
              </a:rPr>
              <a:t>CONCLUSION</a:t>
            </a:r>
          </a:p>
        </p:txBody>
      </p:sp>
      <p:sp>
        <p:nvSpPr>
          <p:cNvPr id="124" name="Google Shape;154;p31">
            <a:extLst>
              <a:ext uri="{FF2B5EF4-FFF2-40B4-BE49-F238E27FC236}">
                <a16:creationId xmlns:a16="http://schemas.microsoft.com/office/drawing/2014/main" id="{6EF4ECCD-F8CB-4F94-8B9E-EC9018D68C13}"/>
              </a:ext>
            </a:extLst>
          </p:cNvPr>
          <p:cNvSpPr txBox="1">
            <a:spLocks/>
          </p:cNvSpPr>
          <p:nvPr/>
        </p:nvSpPr>
        <p:spPr>
          <a:xfrm flipH="1">
            <a:off x="1037761" y="4187315"/>
            <a:ext cx="363051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l"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pPr algn="l"/>
            <a:r>
              <a:rPr lang="en-US" sz="2000" b="1" dirty="0">
                <a:solidFill>
                  <a:srgbClr val="383536"/>
                </a:solidFill>
                <a:latin typeface="Rockwell" panose="02060603020205020403" pitchFamily="18" charset="0"/>
              </a:rPr>
              <a:t>REFERENCES</a:t>
            </a:r>
          </a:p>
        </p:txBody>
      </p:sp>
      <p:grpSp>
        <p:nvGrpSpPr>
          <p:cNvPr id="125" name="Google Shape;6947;p69">
            <a:extLst>
              <a:ext uri="{FF2B5EF4-FFF2-40B4-BE49-F238E27FC236}">
                <a16:creationId xmlns:a16="http://schemas.microsoft.com/office/drawing/2014/main" id="{9F564C42-4A6C-465A-8B4A-FA6E3630C7FE}"/>
              </a:ext>
            </a:extLst>
          </p:cNvPr>
          <p:cNvGrpSpPr/>
          <p:nvPr/>
        </p:nvGrpSpPr>
        <p:grpSpPr>
          <a:xfrm>
            <a:off x="607198" y="2931961"/>
            <a:ext cx="369112" cy="364657"/>
            <a:chOff x="-59869425" y="4102225"/>
            <a:chExt cx="319025" cy="315175"/>
          </a:xfrm>
          <a:solidFill>
            <a:schemeClr val="bg1"/>
          </a:solidFill>
        </p:grpSpPr>
        <p:sp>
          <p:nvSpPr>
            <p:cNvPr id="126" name="Google Shape;6948;p69">
              <a:extLst>
                <a:ext uri="{FF2B5EF4-FFF2-40B4-BE49-F238E27FC236}">
                  <a16:creationId xmlns:a16="http://schemas.microsoft.com/office/drawing/2014/main" id="{7F5F2720-6513-48EF-B46A-83C7C201A971}"/>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949;p69">
              <a:extLst>
                <a:ext uri="{FF2B5EF4-FFF2-40B4-BE49-F238E27FC236}">
                  <a16:creationId xmlns:a16="http://schemas.microsoft.com/office/drawing/2014/main" id="{0E8878E0-8B92-4573-83F2-F5F82B8F4FAE}"/>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950;p69">
              <a:extLst>
                <a:ext uri="{FF2B5EF4-FFF2-40B4-BE49-F238E27FC236}">
                  <a16:creationId xmlns:a16="http://schemas.microsoft.com/office/drawing/2014/main" id="{D323A965-2ADA-46DF-B1AD-438B950AD476}"/>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951;p69">
              <a:extLst>
                <a:ext uri="{FF2B5EF4-FFF2-40B4-BE49-F238E27FC236}">
                  <a16:creationId xmlns:a16="http://schemas.microsoft.com/office/drawing/2014/main" id="{A7549C2F-267E-4E89-990D-014F13474065}"/>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6512;p68">
            <a:extLst>
              <a:ext uri="{FF2B5EF4-FFF2-40B4-BE49-F238E27FC236}">
                <a16:creationId xmlns:a16="http://schemas.microsoft.com/office/drawing/2014/main" id="{0E9BDFEF-28CC-4A09-B5ED-01B9F4A72A58}"/>
              </a:ext>
            </a:extLst>
          </p:cNvPr>
          <p:cNvGrpSpPr/>
          <p:nvPr/>
        </p:nvGrpSpPr>
        <p:grpSpPr>
          <a:xfrm>
            <a:off x="643192" y="3931165"/>
            <a:ext cx="309324" cy="340965"/>
            <a:chOff x="-40011050" y="3972375"/>
            <a:chExt cx="316650" cy="316625"/>
          </a:xfrm>
          <a:solidFill>
            <a:schemeClr val="bg1"/>
          </a:solidFill>
        </p:grpSpPr>
        <p:sp>
          <p:nvSpPr>
            <p:cNvPr id="131" name="Google Shape;6513;p68">
              <a:extLst>
                <a:ext uri="{FF2B5EF4-FFF2-40B4-BE49-F238E27FC236}">
                  <a16:creationId xmlns:a16="http://schemas.microsoft.com/office/drawing/2014/main" id="{AEF6EA80-3C2A-4E1E-8D3A-642C625D3735}"/>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514;p68">
              <a:extLst>
                <a:ext uri="{FF2B5EF4-FFF2-40B4-BE49-F238E27FC236}">
                  <a16:creationId xmlns:a16="http://schemas.microsoft.com/office/drawing/2014/main" id="{8E303898-6573-481A-90B9-02FD20E1250F}"/>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8810;p73">
            <a:extLst>
              <a:ext uri="{FF2B5EF4-FFF2-40B4-BE49-F238E27FC236}">
                <a16:creationId xmlns:a16="http://schemas.microsoft.com/office/drawing/2014/main" id="{4D7D9ACE-15CD-451D-9AA2-C37093A47611}"/>
              </a:ext>
            </a:extLst>
          </p:cNvPr>
          <p:cNvGrpSpPr/>
          <p:nvPr/>
        </p:nvGrpSpPr>
        <p:grpSpPr>
          <a:xfrm>
            <a:off x="566605" y="4362157"/>
            <a:ext cx="374974" cy="402684"/>
            <a:chOff x="-6689825" y="3992050"/>
            <a:chExt cx="293025" cy="291250"/>
          </a:xfrm>
          <a:solidFill>
            <a:schemeClr val="bg1"/>
          </a:solidFill>
        </p:grpSpPr>
        <p:sp>
          <p:nvSpPr>
            <p:cNvPr id="134" name="Google Shape;8811;p73">
              <a:extLst>
                <a:ext uri="{FF2B5EF4-FFF2-40B4-BE49-F238E27FC236}">
                  <a16:creationId xmlns:a16="http://schemas.microsoft.com/office/drawing/2014/main" id="{A1E6B93F-C3CB-4732-9738-F86DB7319E8F}"/>
                </a:ext>
              </a:extLst>
            </p:cNvPr>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812;p73">
              <a:extLst>
                <a:ext uri="{FF2B5EF4-FFF2-40B4-BE49-F238E27FC236}">
                  <a16:creationId xmlns:a16="http://schemas.microsoft.com/office/drawing/2014/main" id="{DEF68FA3-F6CE-4E09-9D46-CE1E4CF6D06E}"/>
                </a:ext>
              </a:extLst>
            </p:cNvPr>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813;p73">
              <a:extLst>
                <a:ext uri="{FF2B5EF4-FFF2-40B4-BE49-F238E27FC236}">
                  <a16:creationId xmlns:a16="http://schemas.microsoft.com/office/drawing/2014/main" id="{830B35AD-D273-49E1-8C03-4FA255A5A2DB}"/>
                </a:ext>
              </a:extLst>
            </p:cNvPr>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814;p73">
              <a:extLst>
                <a:ext uri="{FF2B5EF4-FFF2-40B4-BE49-F238E27FC236}">
                  <a16:creationId xmlns:a16="http://schemas.microsoft.com/office/drawing/2014/main" id="{B03F3E08-0C5D-460E-8532-972703448839}"/>
                </a:ext>
              </a:extLst>
            </p:cNvPr>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815;p73">
              <a:extLst>
                <a:ext uri="{FF2B5EF4-FFF2-40B4-BE49-F238E27FC236}">
                  <a16:creationId xmlns:a16="http://schemas.microsoft.com/office/drawing/2014/main" id="{AC941303-64A8-4DE6-894F-17A2E6CD2686}"/>
                </a:ext>
              </a:extLst>
            </p:cNvPr>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816;p73">
              <a:extLst>
                <a:ext uri="{FF2B5EF4-FFF2-40B4-BE49-F238E27FC236}">
                  <a16:creationId xmlns:a16="http://schemas.microsoft.com/office/drawing/2014/main" id="{32387D74-4D46-4204-BBDE-62581D36C6DA}"/>
                </a:ext>
              </a:extLst>
            </p:cNvPr>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817;p73">
              <a:extLst>
                <a:ext uri="{FF2B5EF4-FFF2-40B4-BE49-F238E27FC236}">
                  <a16:creationId xmlns:a16="http://schemas.microsoft.com/office/drawing/2014/main" id="{BE762A21-FC82-4B72-9160-0570C6D56029}"/>
                </a:ext>
              </a:extLst>
            </p:cNvPr>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818;p73">
              <a:extLst>
                <a:ext uri="{FF2B5EF4-FFF2-40B4-BE49-F238E27FC236}">
                  <a16:creationId xmlns:a16="http://schemas.microsoft.com/office/drawing/2014/main" id="{444FB94E-0380-495F-B0E6-B50868040488}"/>
                </a:ext>
              </a:extLst>
            </p:cNvPr>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819;p73">
              <a:extLst>
                <a:ext uri="{FF2B5EF4-FFF2-40B4-BE49-F238E27FC236}">
                  <a16:creationId xmlns:a16="http://schemas.microsoft.com/office/drawing/2014/main" id="{1C5066F1-FB2F-435F-9F8E-D62FDB447A36}"/>
                </a:ext>
              </a:extLst>
            </p:cNvPr>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820;p73">
              <a:extLst>
                <a:ext uri="{FF2B5EF4-FFF2-40B4-BE49-F238E27FC236}">
                  <a16:creationId xmlns:a16="http://schemas.microsoft.com/office/drawing/2014/main" id="{5937FFB5-022F-4FB8-9BE3-CF3DEE911914}"/>
                </a:ext>
              </a:extLst>
            </p:cNvPr>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8821;p73">
              <a:extLst>
                <a:ext uri="{FF2B5EF4-FFF2-40B4-BE49-F238E27FC236}">
                  <a16:creationId xmlns:a16="http://schemas.microsoft.com/office/drawing/2014/main" id="{D62A5474-0493-4DDF-B90D-BD0FE7ED3478}"/>
                </a:ext>
              </a:extLst>
            </p:cNvPr>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822;p73">
              <a:extLst>
                <a:ext uri="{FF2B5EF4-FFF2-40B4-BE49-F238E27FC236}">
                  <a16:creationId xmlns:a16="http://schemas.microsoft.com/office/drawing/2014/main" id="{80CA9FE4-CCAA-41B2-978E-8A6EA9D92A7C}"/>
                </a:ext>
              </a:extLst>
            </p:cNvPr>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 name="Google Shape;7008;p69">
            <a:extLst>
              <a:ext uri="{FF2B5EF4-FFF2-40B4-BE49-F238E27FC236}">
                <a16:creationId xmlns:a16="http://schemas.microsoft.com/office/drawing/2014/main" id="{BA5DBC31-D5E2-4E4C-A965-A4D25FA1AF9A}"/>
              </a:ext>
            </a:extLst>
          </p:cNvPr>
          <p:cNvGrpSpPr/>
          <p:nvPr/>
        </p:nvGrpSpPr>
        <p:grpSpPr>
          <a:xfrm>
            <a:off x="677499" y="3447931"/>
            <a:ext cx="226264" cy="350079"/>
            <a:chOff x="6164975" y="3211525"/>
            <a:chExt cx="191425" cy="296175"/>
          </a:xfrm>
          <a:solidFill>
            <a:schemeClr val="bg1"/>
          </a:solidFill>
        </p:grpSpPr>
        <p:sp>
          <p:nvSpPr>
            <p:cNvPr id="147" name="Google Shape;7009;p69">
              <a:extLst>
                <a:ext uri="{FF2B5EF4-FFF2-40B4-BE49-F238E27FC236}">
                  <a16:creationId xmlns:a16="http://schemas.microsoft.com/office/drawing/2014/main" id="{C2D324AC-BCB8-4D97-B263-03C1A9E01922}"/>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010;p69">
              <a:extLst>
                <a:ext uri="{FF2B5EF4-FFF2-40B4-BE49-F238E27FC236}">
                  <a16:creationId xmlns:a16="http://schemas.microsoft.com/office/drawing/2014/main" id="{70A1AFE1-7FEA-44FA-B672-A2352E1856B0}"/>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011;p69">
              <a:extLst>
                <a:ext uri="{FF2B5EF4-FFF2-40B4-BE49-F238E27FC236}">
                  <a16:creationId xmlns:a16="http://schemas.microsoft.com/office/drawing/2014/main" id="{46C6EF25-19C8-42B5-9F30-C62B047D63CA}"/>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012;p69">
              <a:extLst>
                <a:ext uri="{FF2B5EF4-FFF2-40B4-BE49-F238E27FC236}">
                  <a16:creationId xmlns:a16="http://schemas.microsoft.com/office/drawing/2014/main" id="{2625D9CA-CA16-40C9-AE1B-87191BE2FC64}"/>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013;p69">
              <a:extLst>
                <a:ext uri="{FF2B5EF4-FFF2-40B4-BE49-F238E27FC236}">
                  <a16:creationId xmlns:a16="http://schemas.microsoft.com/office/drawing/2014/main" id="{53FF5A9B-E965-4995-9D08-0E239ECE33A7}"/>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014;p69">
              <a:extLst>
                <a:ext uri="{FF2B5EF4-FFF2-40B4-BE49-F238E27FC236}">
                  <a16:creationId xmlns:a16="http://schemas.microsoft.com/office/drawing/2014/main" id="{AF042F14-CF6F-4231-A76B-5EA35A208F54}"/>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015;p69">
              <a:extLst>
                <a:ext uri="{FF2B5EF4-FFF2-40B4-BE49-F238E27FC236}">
                  <a16:creationId xmlns:a16="http://schemas.microsoft.com/office/drawing/2014/main" id="{A945FBB8-9E96-48FE-ADC3-075CFFE7FB1F}"/>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4" name="Picture 153">
            <a:extLst>
              <a:ext uri="{FF2B5EF4-FFF2-40B4-BE49-F238E27FC236}">
                <a16:creationId xmlns:a16="http://schemas.microsoft.com/office/drawing/2014/main" id="{1CD5EB97-D460-4A81-8E4B-51CA29D87CC9}"/>
              </a:ext>
            </a:extLst>
          </p:cNvPr>
          <p:cNvPicPr>
            <a:picLocks noChangeAspect="1"/>
          </p:cNvPicPr>
          <p:nvPr/>
        </p:nvPicPr>
        <p:blipFill>
          <a:blip r:embed="rId3"/>
          <a:stretch>
            <a:fillRect/>
          </a:stretch>
        </p:blipFill>
        <p:spPr>
          <a:xfrm>
            <a:off x="6160695" y="0"/>
            <a:ext cx="2993336" cy="575642"/>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F9FB87-03E8-4065-9E95-394DF7FF49AE}"/>
              </a:ext>
            </a:extLst>
          </p:cNvPr>
          <p:cNvSpPr txBox="1"/>
          <p:nvPr/>
        </p:nvSpPr>
        <p:spPr>
          <a:xfrm>
            <a:off x="3717758" y="4086348"/>
            <a:ext cx="5426242" cy="769441"/>
          </a:xfrm>
          <a:prstGeom prst="rect">
            <a:avLst/>
          </a:prstGeom>
          <a:noFill/>
        </p:spPr>
        <p:txBody>
          <a:bodyPr wrap="square" rtlCol="0">
            <a:spAutoFit/>
          </a:bodyPr>
          <a:lstStyle/>
          <a:p>
            <a:pPr algn="ctr"/>
            <a:r>
              <a:rPr lang="en-US" sz="4400" dirty="0">
                <a:solidFill>
                  <a:srgbClr val="003880"/>
                </a:solidFill>
                <a:latin typeface="Rockwell Extra Bold" panose="02060903040505020403" pitchFamily="18" charset="0"/>
              </a:rPr>
              <a:t>IMPORTANCE</a:t>
            </a:r>
            <a:endParaRPr lang="en-IN" sz="4400" dirty="0">
              <a:solidFill>
                <a:srgbClr val="003880"/>
              </a:solidFill>
              <a:latin typeface="Rockwell Extra Bold" panose="02060903040505020403" pitchFamily="18" charset="0"/>
            </a:endParaRPr>
          </a:p>
        </p:txBody>
      </p:sp>
      <p:pic>
        <p:nvPicPr>
          <p:cNvPr id="3" name="Picture 2">
            <a:extLst>
              <a:ext uri="{FF2B5EF4-FFF2-40B4-BE49-F238E27FC236}">
                <a16:creationId xmlns:a16="http://schemas.microsoft.com/office/drawing/2014/main" id="{6782DB88-C511-4479-B6B4-365E76050FA3}"/>
              </a:ext>
            </a:extLst>
          </p:cNvPr>
          <p:cNvPicPr>
            <a:picLocks noChangeAspect="1"/>
          </p:cNvPicPr>
          <p:nvPr/>
        </p:nvPicPr>
        <p:blipFill>
          <a:blip r:embed="rId2"/>
          <a:stretch>
            <a:fillRect/>
          </a:stretch>
        </p:blipFill>
        <p:spPr>
          <a:xfrm>
            <a:off x="6431281" y="0"/>
            <a:ext cx="2752824" cy="529389"/>
          </a:xfrm>
          <a:prstGeom prst="rect">
            <a:avLst/>
          </a:prstGeom>
        </p:spPr>
      </p:pic>
      <p:grpSp>
        <p:nvGrpSpPr>
          <p:cNvPr id="4" name="Google Shape;7497;p70">
            <a:extLst>
              <a:ext uri="{FF2B5EF4-FFF2-40B4-BE49-F238E27FC236}">
                <a16:creationId xmlns:a16="http://schemas.microsoft.com/office/drawing/2014/main" id="{799E3DB2-094A-4BAA-95F3-83F079E201E8}"/>
              </a:ext>
            </a:extLst>
          </p:cNvPr>
          <p:cNvGrpSpPr/>
          <p:nvPr/>
        </p:nvGrpSpPr>
        <p:grpSpPr>
          <a:xfrm>
            <a:off x="2768529" y="2037660"/>
            <a:ext cx="756724" cy="777729"/>
            <a:chOff x="-34406325" y="3919600"/>
            <a:chExt cx="293025" cy="291425"/>
          </a:xfrm>
          <a:solidFill>
            <a:schemeClr val="bg1"/>
          </a:solidFill>
        </p:grpSpPr>
        <p:sp>
          <p:nvSpPr>
            <p:cNvPr id="6" name="Google Shape;7498;p70">
              <a:extLst>
                <a:ext uri="{FF2B5EF4-FFF2-40B4-BE49-F238E27FC236}">
                  <a16:creationId xmlns:a16="http://schemas.microsoft.com/office/drawing/2014/main" id="{41B21AC2-AFBE-4472-BEEB-85C73C36C4CD}"/>
                </a:ext>
              </a:extLst>
            </p:cNvPr>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99;p70">
              <a:extLst>
                <a:ext uri="{FF2B5EF4-FFF2-40B4-BE49-F238E27FC236}">
                  <a16:creationId xmlns:a16="http://schemas.microsoft.com/office/drawing/2014/main" id="{FF160091-19B8-4754-B6A6-5686B30D424E}"/>
                </a:ext>
              </a:extLst>
            </p:cNvPr>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00;p70">
              <a:extLst>
                <a:ext uri="{FF2B5EF4-FFF2-40B4-BE49-F238E27FC236}">
                  <a16:creationId xmlns:a16="http://schemas.microsoft.com/office/drawing/2014/main" id="{13A7CBC5-9E51-4879-9029-6817137C57B6}"/>
                </a:ext>
              </a:extLst>
            </p:cNvPr>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01;p70">
              <a:extLst>
                <a:ext uri="{FF2B5EF4-FFF2-40B4-BE49-F238E27FC236}">
                  <a16:creationId xmlns:a16="http://schemas.microsoft.com/office/drawing/2014/main" id="{B98B1C1A-FD68-4349-80B7-AA8C7C55643F}"/>
                </a:ext>
              </a:extLst>
            </p:cNvPr>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02;p70">
              <a:extLst>
                <a:ext uri="{FF2B5EF4-FFF2-40B4-BE49-F238E27FC236}">
                  <a16:creationId xmlns:a16="http://schemas.microsoft.com/office/drawing/2014/main" id="{C3D3B1FB-C543-4461-A82D-31915F8ADEC1}"/>
                </a:ext>
              </a:extLst>
            </p:cNvPr>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03;p70">
              <a:extLst>
                <a:ext uri="{FF2B5EF4-FFF2-40B4-BE49-F238E27FC236}">
                  <a16:creationId xmlns:a16="http://schemas.microsoft.com/office/drawing/2014/main" id="{F78EA5BD-0B01-44EC-BF2B-42149565E583}"/>
                </a:ext>
              </a:extLst>
            </p:cNvPr>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04;p70">
              <a:extLst>
                <a:ext uri="{FF2B5EF4-FFF2-40B4-BE49-F238E27FC236}">
                  <a16:creationId xmlns:a16="http://schemas.microsoft.com/office/drawing/2014/main" id="{58061543-1979-4FF9-8657-321153BAB5CC}"/>
                </a:ext>
              </a:extLst>
            </p:cNvPr>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088024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327;p42">
            <a:extLst>
              <a:ext uri="{FF2B5EF4-FFF2-40B4-BE49-F238E27FC236}">
                <a16:creationId xmlns:a16="http://schemas.microsoft.com/office/drawing/2014/main" id="{D09C3D0F-773A-4356-95E4-D864F6726D76}"/>
              </a:ext>
            </a:extLst>
          </p:cNvPr>
          <p:cNvSpPr/>
          <p:nvPr/>
        </p:nvSpPr>
        <p:spPr>
          <a:xfrm>
            <a:off x="-1755079" y="-986654"/>
            <a:ext cx="8343966" cy="8007501"/>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29;p42">
            <a:extLst>
              <a:ext uri="{FF2B5EF4-FFF2-40B4-BE49-F238E27FC236}">
                <a16:creationId xmlns:a16="http://schemas.microsoft.com/office/drawing/2014/main" id="{30E3FB71-E1DB-4BD4-A910-2F3EE24915D9}"/>
              </a:ext>
            </a:extLst>
          </p:cNvPr>
          <p:cNvSpPr txBox="1">
            <a:spLocks noGrp="1"/>
          </p:cNvSpPr>
          <p:nvPr>
            <p:ph type="subTitle" idx="1"/>
          </p:nvPr>
        </p:nvSpPr>
        <p:spPr>
          <a:xfrm flipH="1">
            <a:off x="240106" y="728020"/>
            <a:ext cx="5699785" cy="4306256"/>
          </a:xfrm>
          <a:prstGeom prst="rect">
            <a:avLst/>
          </a:prstGeom>
        </p:spPr>
        <p:txBody>
          <a:bodyPr spcFirstLastPara="1" wrap="square" lIns="91425" tIns="91425" rIns="91425" bIns="91425" anchor="t" anchorCtr="0">
            <a:noAutofit/>
          </a:bodyPr>
          <a:lstStyle/>
          <a:p>
            <a:pPr lvl="0" algn="l">
              <a:lnSpc>
                <a:spcPct val="150000"/>
              </a:lnSpc>
              <a:buFont typeface="Wingdings" panose="05000000000000000000" pitchFamily="2" charset="2"/>
              <a:buChar char="§"/>
            </a:pPr>
            <a:r>
              <a:rPr lang="en-IN" sz="1600" dirty="0">
                <a:latin typeface="Georgia" panose="02040502050405020303" pitchFamily="18" charset="0"/>
              </a:rPr>
              <a:t>Provides early means of detection of damage.</a:t>
            </a:r>
          </a:p>
          <a:p>
            <a:pPr algn="l">
              <a:lnSpc>
                <a:spcPct val="150000"/>
              </a:lnSpc>
              <a:buFont typeface="Wingdings" panose="05000000000000000000" pitchFamily="2" charset="2"/>
              <a:buChar char="§"/>
            </a:pPr>
            <a:r>
              <a:rPr lang="en-IN" sz="1600" dirty="0">
                <a:latin typeface="Georgia" panose="02040502050405020303" pitchFamily="18" charset="0"/>
              </a:rPr>
              <a:t>In Self-healing materials, it is possible to restore the performance without affecting the inherent properties.</a:t>
            </a:r>
            <a:endParaRPr lang="en-US" sz="1600" dirty="0">
              <a:latin typeface="Georgia" panose="02040502050405020303" pitchFamily="18" charset="0"/>
            </a:endParaRPr>
          </a:p>
          <a:p>
            <a:pPr algn="l">
              <a:lnSpc>
                <a:spcPct val="150000"/>
              </a:lnSpc>
              <a:buFont typeface="Wingdings" panose="05000000000000000000" pitchFamily="2" charset="2"/>
              <a:buChar char="§"/>
            </a:pPr>
            <a:r>
              <a:rPr lang="en-US" sz="1600" dirty="0">
                <a:latin typeface="Georgia" panose="02040502050405020303" pitchFamily="18" charset="0"/>
              </a:rPr>
              <a:t>Prolonging the service life of materials.</a:t>
            </a:r>
            <a:endParaRPr lang="en-US" sz="1600" dirty="0">
              <a:highlight>
                <a:srgbClr val="FFFF00"/>
              </a:highlight>
              <a:latin typeface="Georgia" panose="02040502050405020303" pitchFamily="18" charset="0"/>
            </a:endParaRPr>
          </a:p>
          <a:p>
            <a:pPr algn="l">
              <a:lnSpc>
                <a:spcPct val="150000"/>
              </a:lnSpc>
              <a:buFont typeface="Wingdings" panose="05000000000000000000" pitchFamily="2" charset="2"/>
              <a:buChar char="§"/>
            </a:pPr>
            <a:r>
              <a:rPr lang="en-IN" sz="1600" dirty="0">
                <a:latin typeface="Georgia" panose="02040502050405020303" pitchFamily="18" charset="0"/>
              </a:rPr>
              <a:t>Provide continuous healing over lifetime.</a:t>
            </a:r>
            <a:endParaRPr lang="en-IN" sz="1600" dirty="0">
              <a:highlight>
                <a:srgbClr val="FFFF00"/>
              </a:highlight>
              <a:latin typeface="Georgia" panose="02040502050405020303" pitchFamily="18" charset="0"/>
            </a:endParaRPr>
          </a:p>
          <a:p>
            <a:pPr algn="l">
              <a:lnSpc>
                <a:spcPct val="150000"/>
              </a:lnSpc>
              <a:buFont typeface="Wingdings" panose="05000000000000000000" pitchFamily="2" charset="2"/>
              <a:buChar char="§"/>
            </a:pPr>
            <a:r>
              <a:rPr lang="en-IN" sz="1600" dirty="0">
                <a:latin typeface="Georgia" panose="02040502050405020303" pitchFamily="18" charset="0"/>
              </a:rPr>
              <a:t>80-90% recovery of mechanical strength.</a:t>
            </a:r>
          </a:p>
          <a:p>
            <a:pPr algn="l">
              <a:lnSpc>
                <a:spcPct val="150000"/>
              </a:lnSpc>
              <a:buFont typeface="Wingdings" panose="05000000000000000000" pitchFamily="2" charset="2"/>
              <a:buChar char="§"/>
            </a:pPr>
            <a:r>
              <a:rPr lang="en-IN" sz="1600" dirty="0">
                <a:latin typeface="Georgia" panose="02040502050405020303" pitchFamily="18" charset="0"/>
              </a:rPr>
              <a:t>Integrate the material surface without any ridges.</a:t>
            </a:r>
          </a:p>
          <a:p>
            <a:pPr algn="l">
              <a:lnSpc>
                <a:spcPct val="150000"/>
              </a:lnSpc>
              <a:buFont typeface="Wingdings" panose="05000000000000000000" pitchFamily="2" charset="2"/>
              <a:buChar char="§"/>
            </a:pPr>
            <a:r>
              <a:rPr lang="en-IN" sz="1600" dirty="0">
                <a:latin typeface="Georgia" panose="02040502050405020303" pitchFamily="18" charset="0"/>
              </a:rPr>
              <a:t>Requires less infrastructural maintenance.</a:t>
            </a:r>
            <a:endParaRPr lang="en-IN" sz="1600" dirty="0">
              <a:highlight>
                <a:srgbClr val="00FF00"/>
              </a:highlight>
              <a:latin typeface="Georgia" panose="02040502050405020303" pitchFamily="18" charset="0"/>
            </a:endParaRPr>
          </a:p>
          <a:p>
            <a:pPr algn="l">
              <a:lnSpc>
                <a:spcPct val="150000"/>
              </a:lnSpc>
              <a:buFont typeface="Wingdings" panose="05000000000000000000" pitchFamily="2" charset="2"/>
              <a:buChar char="§"/>
            </a:pPr>
            <a:r>
              <a:rPr lang="en-IN" sz="1600" dirty="0">
                <a:latin typeface="Georgia" panose="02040502050405020303" pitchFamily="18" charset="0"/>
              </a:rPr>
              <a:t>Helps in building sustainable society.</a:t>
            </a:r>
          </a:p>
          <a:p>
            <a:pPr marL="400050" indent="-285750" algn="l">
              <a:buFont typeface="Wingdings" panose="05000000000000000000" pitchFamily="2" charset="2"/>
              <a:buChar char="§"/>
            </a:pPr>
            <a:endParaRPr lang="en-IN" sz="1800" dirty="0"/>
          </a:p>
          <a:p>
            <a:pPr marL="285750" lvl="0" indent="-285750" algn="l" rtl="0">
              <a:spcBef>
                <a:spcPts val="0"/>
              </a:spcBef>
              <a:spcAft>
                <a:spcPts val="0"/>
              </a:spcAft>
              <a:buFont typeface="Wingdings" panose="05000000000000000000" pitchFamily="2" charset="2"/>
              <a:buChar char="§"/>
            </a:pPr>
            <a:endParaRPr sz="1800" dirty="0"/>
          </a:p>
        </p:txBody>
      </p:sp>
      <p:grpSp>
        <p:nvGrpSpPr>
          <p:cNvPr id="17" name="Google Shape;330;p42">
            <a:extLst>
              <a:ext uri="{FF2B5EF4-FFF2-40B4-BE49-F238E27FC236}">
                <a16:creationId xmlns:a16="http://schemas.microsoft.com/office/drawing/2014/main" id="{F941AFED-A35A-4C34-9088-C1AE904F1CDA}"/>
              </a:ext>
            </a:extLst>
          </p:cNvPr>
          <p:cNvGrpSpPr/>
          <p:nvPr/>
        </p:nvGrpSpPr>
        <p:grpSpPr>
          <a:xfrm>
            <a:off x="5350468" y="1262042"/>
            <a:ext cx="2936282" cy="3548449"/>
            <a:chOff x="-1056625" y="2573725"/>
            <a:chExt cx="917100" cy="1187025"/>
          </a:xfrm>
        </p:grpSpPr>
        <p:sp>
          <p:nvSpPr>
            <p:cNvPr id="18" name="Google Shape;331;p42">
              <a:extLst>
                <a:ext uri="{FF2B5EF4-FFF2-40B4-BE49-F238E27FC236}">
                  <a16:creationId xmlns:a16="http://schemas.microsoft.com/office/drawing/2014/main" id="{2DF1B0E6-9B9F-4F5A-BE35-A42DF60D1162}"/>
                </a:ext>
              </a:extLst>
            </p:cNvPr>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p42">
              <a:extLst>
                <a:ext uri="{FF2B5EF4-FFF2-40B4-BE49-F238E27FC236}">
                  <a16:creationId xmlns:a16="http://schemas.microsoft.com/office/drawing/2014/main" id="{190C6AB0-6C35-441B-8138-B1F95141AC92}"/>
                </a:ext>
              </a:extLst>
            </p:cNvPr>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p42">
              <a:extLst>
                <a:ext uri="{FF2B5EF4-FFF2-40B4-BE49-F238E27FC236}">
                  <a16:creationId xmlns:a16="http://schemas.microsoft.com/office/drawing/2014/main" id="{EF4BCCC1-D360-4D98-915F-601D145118DE}"/>
                </a:ext>
              </a:extLst>
            </p:cNvPr>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4;p42">
              <a:extLst>
                <a:ext uri="{FF2B5EF4-FFF2-40B4-BE49-F238E27FC236}">
                  <a16:creationId xmlns:a16="http://schemas.microsoft.com/office/drawing/2014/main" id="{5FE2C8B5-EC3B-489C-BB8C-5AE9F00C12F8}"/>
                </a:ext>
              </a:extLst>
            </p:cNvPr>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5;p42">
              <a:extLst>
                <a:ext uri="{FF2B5EF4-FFF2-40B4-BE49-F238E27FC236}">
                  <a16:creationId xmlns:a16="http://schemas.microsoft.com/office/drawing/2014/main" id="{9C1C4FCF-A7D2-4229-A1E0-466DE6FCCD6F}"/>
                </a:ext>
              </a:extLst>
            </p:cNvPr>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p42">
              <a:extLst>
                <a:ext uri="{FF2B5EF4-FFF2-40B4-BE49-F238E27FC236}">
                  <a16:creationId xmlns:a16="http://schemas.microsoft.com/office/drawing/2014/main" id="{9695CE2F-1618-4968-A8CA-82AC6F1E705F}"/>
                </a:ext>
              </a:extLst>
            </p:cNvPr>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7;p42">
              <a:extLst>
                <a:ext uri="{FF2B5EF4-FFF2-40B4-BE49-F238E27FC236}">
                  <a16:creationId xmlns:a16="http://schemas.microsoft.com/office/drawing/2014/main" id="{BBA27E45-08E2-4FC5-97B9-D675EA3D1123}"/>
                </a:ext>
              </a:extLst>
            </p:cNvPr>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p42">
              <a:extLst>
                <a:ext uri="{FF2B5EF4-FFF2-40B4-BE49-F238E27FC236}">
                  <a16:creationId xmlns:a16="http://schemas.microsoft.com/office/drawing/2014/main" id="{05BF3ADA-ABA5-43A6-8E24-6B92091D9D19}"/>
                </a:ext>
              </a:extLst>
            </p:cNvPr>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339;p42">
              <a:extLst>
                <a:ext uri="{FF2B5EF4-FFF2-40B4-BE49-F238E27FC236}">
                  <a16:creationId xmlns:a16="http://schemas.microsoft.com/office/drawing/2014/main" id="{AACB59B1-2F0D-4100-932C-86F7044CDD04}"/>
                </a:ext>
              </a:extLst>
            </p:cNvPr>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0;p42">
              <a:extLst>
                <a:ext uri="{FF2B5EF4-FFF2-40B4-BE49-F238E27FC236}">
                  <a16:creationId xmlns:a16="http://schemas.microsoft.com/office/drawing/2014/main" id="{25D0260E-6C50-4749-BD96-7635ED95EFFD}"/>
                </a:ext>
              </a:extLst>
            </p:cNvPr>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1;p42">
              <a:extLst>
                <a:ext uri="{FF2B5EF4-FFF2-40B4-BE49-F238E27FC236}">
                  <a16:creationId xmlns:a16="http://schemas.microsoft.com/office/drawing/2014/main" id="{99DE92E0-3890-47B1-921B-A0A9CB98E2A4}"/>
                </a:ext>
              </a:extLst>
            </p:cNvPr>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2;p42">
              <a:extLst>
                <a:ext uri="{FF2B5EF4-FFF2-40B4-BE49-F238E27FC236}">
                  <a16:creationId xmlns:a16="http://schemas.microsoft.com/office/drawing/2014/main" id="{C2768987-630F-42F1-BFD1-EBBED63B8579}"/>
                </a:ext>
              </a:extLst>
            </p:cNvPr>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3;p42">
              <a:extLst>
                <a:ext uri="{FF2B5EF4-FFF2-40B4-BE49-F238E27FC236}">
                  <a16:creationId xmlns:a16="http://schemas.microsoft.com/office/drawing/2014/main" id="{4631A299-A504-4124-9FB4-515CEBF0177D}"/>
                </a:ext>
              </a:extLst>
            </p:cNvPr>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4;p42">
              <a:extLst>
                <a:ext uri="{FF2B5EF4-FFF2-40B4-BE49-F238E27FC236}">
                  <a16:creationId xmlns:a16="http://schemas.microsoft.com/office/drawing/2014/main" id="{D8D2D8B5-A97A-4E56-8DC7-DB7D690313F9}"/>
                </a:ext>
              </a:extLst>
            </p:cNvPr>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5;p42">
              <a:extLst>
                <a:ext uri="{FF2B5EF4-FFF2-40B4-BE49-F238E27FC236}">
                  <a16:creationId xmlns:a16="http://schemas.microsoft.com/office/drawing/2014/main" id="{AE8553E0-7A15-4855-8EC4-AC4A2A1A02B2}"/>
                </a:ext>
              </a:extLst>
            </p:cNvPr>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p42">
              <a:extLst>
                <a:ext uri="{FF2B5EF4-FFF2-40B4-BE49-F238E27FC236}">
                  <a16:creationId xmlns:a16="http://schemas.microsoft.com/office/drawing/2014/main" id="{E56EA81C-209C-4E61-899F-0544300507B8}"/>
                </a:ext>
              </a:extLst>
            </p:cNvPr>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7;p42">
              <a:extLst>
                <a:ext uri="{FF2B5EF4-FFF2-40B4-BE49-F238E27FC236}">
                  <a16:creationId xmlns:a16="http://schemas.microsoft.com/office/drawing/2014/main" id="{73506228-09FD-4FFF-B1A1-27F900BC2232}"/>
                </a:ext>
              </a:extLst>
            </p:cNvPr>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8;p42">
              <a:extLst>
                <a:ext uri="{FF2B5EF4-FFF2-40B4-BE49-F238E27FC236}">
                  <a16:creationId xmlns:a16="http://schemas.microsoft.com/office/drawing/2014/main" id="{4B4D3B05-C10F-402B-A343-84EF26FFAB4E}"/>
                </a:ext>
              </a:extLst>
            </p:cNvPr>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9;p42">
              <a:extLst>
                <a:ext uri="{FF2B5EF4-FFF2-40B4-BE49-F238E27FC236}">
                  <a16:creationId xmlns:a16="http://schemas.microsoft.com/office/drawing/2014/main" id="{D8BFB616-EC08-46F4-A3D1-70C1A810A69A}"/>
                </a:ext>
              </a:extLst>
            </p:cNvPr>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0;p42">
              <a:extLst>
                <a:ext uri="{FF2B5EF4-FFF2-40B4-BE49-F238E27FC236}">
                  <a16:creationId xmlns:a16="http://schemas.microsoft.com/office/drawing/2014/main" id="{BDB7C459-F3DF-4FCE-B4FC-FBEDC867ABA1}"/>
                </a:ext>
              </a:extLst>
            </p:cNvPr>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1;p42">
              <a:extLst>
                <a:ext uri="{FF2B5EF4-FFF2-40B4-BE49-F238E27FC236}">
                  <a16:creationId xmlns:a16="http://schemas.microsoft.com/office/drawing/2014/main" id="{A4F327D4-D65E-47BF-98AD-0697EEC16A64}"/>
                </a:ext>
              </a:extLst>
            </p:cNvPr>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2;p42">
              <a:extLst>
                <a:ext uri="{FF2B5EF4-FFF2-40B4-BE49-F238E27FC236}">
                  <a16:creationId xmlns:a16="http://schemas.microsoft.com/office/drawing/2014/main" id="{99C114CF-99DE-4AE9-9FD8-8EE42F06EBFB}"/>
                </a:ext>
              </a:extLst>
            </p:cNvPr>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E788BC96-73D6-4DBE-824E-2EF4E6F6274B}"/>
              </a:ext>
            </a:extLst>
          </p:cNvPr>
          <p:cNvPicPr>
            <a:picLocks noChangeAspect="1"/>
          </p:cNvPicPr>
          <p:nvPr/>
        </p:nvPicPr>
        <p:blipFill>
          <a:blip r:embed="rId2"/>
          <a:stretch>
            <a:fillRect/>
          </a:stretch>
        </p:blipFill>
        <p:spPr>
          <a:xfrm>
            <a:off x="0" y="4614111"/>
            <a:ext cx="2752824" cy="529389"/>
          </a:xfrm>
          <a:prstGeom prst="rect">
            <a:avLst/>
          </a:prstGeom>
        </p:spPr>
      </p:pic>
    </p:spTree>
    <p:extLst>
      <p:ext uri="{BB962C8B-B14F-4D97-AF65-F5344CB8AC3E}">
        <p14:creationId xmlns:p14="http://schemas.microsoft.com/office/powerpoint/2010/main" val="89576221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oogle Shape;5442;p65">
            <a:extLst>
              <a:ext uri="{FF2B5EF4-FFF2-40B4-BE49-F238E27FC236}">
                <a16:creationId xmlns:a16="http://schemas.microsoft.com/office/drawing/2014/main" id="{6E7E57FB-1205-4852-A5F6-411FF3A5E224}"/>
              </a:ext>
            </a:extLst>
          </p:cNvPr>
          <p:cNvGrpSpPr/>
          <p:nvPr/>
        </p:nvGrpSpPr>
        <p:grpSpPr>
          <a:xfrm>
            <a:off x="682330" y="1428230"/>
            <a:ext cx="7745225" cy="3342513"/>
            <a:chOff x="3333690" y="2295425"/>
            <a:chExt cx="771417" cy="440155"/>
          </a:xfrm>
        </p:grpSpPr>
        <p:sp>
          <p:nvSpPr>
            <p:cNvPr id="11" name="Google Shape;5444;p65">
              <a:extLst>
                <a:ext uri="{FF2B5EF4-FFF2-40B4-BE49-F238E27FC236}">
                  <a16:creationId xmlns:a16="http://schemas.microsoft.com/office/drawing/2014/main" id="{740E4545-E678-451B-A83D-1A30DA660341}"/>
                </a:ext>
              </a:extLst>
            </p:cNvPr>
            <p:cNvSpPr/>
            <p:nvPr/>
          </p:nvSpPr>
          <p:spPr>
            <a:xfrm>
              <a:off x="3631406" y="2295425"/>
              <a:ext cx="175187" cy="231284"/>
            </a:xfrm>
            <a:prstGeom prst="ellipse">
              <a:avLst/>
            </a:prstGeom>
            <a:solidFill>
              <a:srgbClr val="00388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2" name="Google Shape;5447;p65">
              <a:extLst>
                <a:ext uri="{FF2B5EF4-FFF2-40B4-BE49-F238E27FC236}">
                  <a16:creationId xmlns:a16="http://schemas.microsoft.com/office/drawing/2014/main" id="{9AC81119-92F8-4756-889E-FB1D421DD7A1}"/>
                </a:ext>
              </a:extLst>
            </p:cNvPr>
            <p:cNvSpPr/>
            <p:nvPr/>
          </p:nvSpPr>
          <p:spPr>
            <a:xfrm>
              <a:off x="3929919" y="2300008"/>
              <a:ext cx="175188" cy="222979"/>
            </a:xfrm>
            <a:prstGeom prst="ellipse">
              <a:avLst/>
            </a:prstGeom>
            <a:solidFill>
              <a:schemeClr val="accent1">
                <a:lumMod val="60000"/>
                <a:lumOff val="4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3" name="Google Shape;5450;p65">
              <a:extLst>
                <a:ext uri="{FF2B5EF4-FFF2-40B4-BE49-F238E27FC236}">
                  <a16:creationId xmlns:a16="http://schemas.microsoft.com/office/drawing/2014/main" id="{406B4EFE-F871-4AA0-B409-465EAA958E7C}"/>
                </a:ext>
              </a:extLst>
            </p:cNvPr>
            <p:cNvSpPr/>
            <p:nvPr/>
          </p:nvSpPr>
          <p:spPr>
            <a:xfrm>
              <a:off x="3473665" y="2508626"/>
              <a:ext cx="175187" cy="226954"/>
            </a:xfrm>
            <a:prstGeom prst="ellipse">
              <a:avLst/>
            </a:prstGeom>
            <a:solidFill>
              <a:srgbClr val="85A7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4" name="Google Shape;5453;p65">
              <a:extLst>
                <a:ext uri="{FF2B5EF4-FFF2-40B4-BE49-F238E27FC236}">
                  <a16:creationId xmlns:a16="http://schemas.microsoft.com/office/drawing/2014/main" id="{B481DC8E-C8A3-45B2-8DA6-2A744B79EE97}"/>
                </a:ext>
              </a:extLst>
            </p:cNvPr>
            <p:cNvSpPr/>
            <p:nvPr/>
          </p:nvSpPr>
          <p:spPr>
            <a:xfrm>
              <a:off x="3793343" y="2512600"/>
              <a:ext cx="175188" cy="222979"/>
            </a:xfrm>
            <a:prstGeom prst="ellipse">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rgbClr val="00C3B1"/>
                </a:solidFill>
                <a:latin typeface="Calibri"/>
                <a:ea typeface="Calibri"/>
                <a:cs typeface="Calibri"/>
                <a:sym typeface="Calibri"/>
              </a:endParaRPr>
            </a:p>
          </p:txBody>
        </p:sp>
        <p:sp>
          <p:nvSpPr>
            <p:cNvPr id="15" name="Google Shape;5456;p65">
              <a:extLst>
                <a:ext uri="{FF2B5EF4-FFF2-40B4-BE49-F238E27FC236}">
                  <a16:creationId xmlns:a16="http://schemas.microsoft.com/office/drawing/2014/main" id="{5F0143A1-2DBF-42BD-806D-59779547B198}"/>
                </a:ext>
              </a:extLst>
            </p:cNvPr>
            <p:cNvSpPr/>
            <p:nvPr/>
          </p:nvSpPr>
          <p:spPr>
            <a:xfrm>
              <a:off x="3333690" y="2296822"/>
              <a:ext cx="175187" cy="226165"/>
            </a:xfrm>
            <a:prstGeom prst="ellipse">
              <a:avLst/>
            </a:prstGeom>
            <a:solidFill>
              <a:srgbClr val="A551E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sp>
        <p:nvSpPr>
          <p:cNvPr id="16" name="TextBox 15">
            <a:extLst>
              <a:ext uri="{FF2B5EF4-FFF2-40B4-BE49-F238E27FC236}">
                <a16:creationId xmlns:a16="http://schemas.microsoft.com/office/drawing/2014/main" id="{832FFE5B-8C20-45F8-AE6D-8BB547364F37}"/>
              </a:ext>
            </a:extLst>
          </p:cNvPr>
          <p:cNvSpPr txBox="1"/>
          <p:nvPr/>
        </p:nvSpPr>
        <p:spPr>
          <a:xfrm>
            <a:off x="1309855" y="331771"/>
            <a:ext cx="6571947" cy="646331"/>
          </a:xfrm>
          <a:prstGeom prst="rect">
            <a:avLst/>
          </a:prstGeom>
          <a:noFill/>
        </p:spPr>
        <p:txBody>
          <a:bodyPr wrap="square" rtlCol="0">
            <a:spAutoFit/>
          </a:bodyPr>
          <a:lstStyle/>
          <a:p>
            <a:pPr algn="ctr"/>
            <a:r>
              <a:rPr lang="en-US" sz="3600" dirty="0">
                <a:solidFill>
                  <a:schemeClr val="tx1">
                    <a:lumMod val="75000"/>
                  </a:schemeClr>
                </a:solidFill>
                <a:latin typeface="Rockwell Extra Bold" panose="02060903040505020403" pitchFamily="18" charset="0"/>
              </a:rPr>
              <a:t>BASED ON CHEMISTRY</a:t>
            </a:r>
            <a:endParaRPr lang="en-IN" sz="3600" dirty="0">
              <a:solidFill>
                <a:schemeClr val="tx1">
                  <a:lumMod val="75000"/>
                </a:schemeClr>
              </a:solidFill>
              <a:latin typeface="Rockwell Extra Bold" panose="02060903040505020403" pitchFamily="18" charset="0"/>
            </a:endParaRPr>
          </a:p>
        </p:txBody>
      </p:sp>
      <p:sp>
        <p:nvSpPr>
          <p:cNvPr id="18" name="TextBox 17">
            <a:extLst>
              <a:ext uri="{FF2B5EF4-FFF2-40B4-BE49-F238E27FC236}">
                <a16:creationId xmlns:a16="http://schemas.microsoft.com/office/drawing/2014/main" id="{412794EF-5F80-40DC-8845-6AB2A6EFC656}"/>
              </a:ext>
            </a:extLst>
          </p:cNvPr>
          <p:cNvSpPr txBox="1"/>
          <p:nvPr/>
        </p:nvSpPr>
        <p:spPr>
          <a:xfrm>
            <a:off x="767707" y="2058851"/>
            <a:ext cx="1588168" cy="461665"/>
          </a:xfrm>
          <a:prstGeom prst="rect">
            <a:avLst/>
          </a:prstGeom>
          <a:noFill/>
        </p:spPr>
        <p:txBody>
          <a:bodyPr wrap="square" rtlCol="0">
            <a:spAutoFit/>
          </a:bodyPr>
          <a:lstStyle/>
          <a:p>
            <a:pPr lvl="0" algn="ctr"/>
            <a:r>
              <a:rPr lang="en-IN" sz="2400" dirty="0">
                <a:solidFill>
                  <a:schemeClr val="bg1"/>
                </a:solidFill>
                <a:latin typeface="Georgia" panose="02040502050405020303" pitchFamily="18" charset="0"/>
              </a:rPr>
              <a:t>Stiffness</a:t>
            </a:r>
          </a:p>
        </p:txBody>
      </p:sp>
      <p:sp>
        <p:nvSpPr>
          <p:cNvPr id="19" name="TextBox 18">
            <a:extLst>
              <a:ext uri="{FF2B5EF4-FFF2-40B4-BE49-F238E27FC236}">
                <a16:creationId xmlns:a16="http://schemas.microsoft.com/office/drawing/2014/main" id="{D386BE8D-E041-4335-BB29-08CDA7A74DDA}"/>
              </a:ext>
            </a:extLst>
          </p:cNvPr>
          <p:cNvSpPr txBox="1"/>
          <p:nvPr/>
        </p:nvSpPr>
        <p:spPr>
          <a:xfrm>
            <a:off x="3761260" y="1874184"/>
            <a:ext cx="1669138" cy="830997"/>
          </a:xfrm>
          <a:prstGeom prst="rect">
            <a:avLst/>
          </a:prstGeom>
          <a:noFill/>
        </p:spPr>
        <p:txBody>
          <a:bodyPr wrap="square" rtlCol="0">
            <a:spAutoFit/>
          </a:bodyPr>
          <a:lstStyle/>
          <a:p>
            <a:pPr lvl="0" algn="just"/>
            <a:r>
              <a:rPr lang="en-IN" sz="2400" dirty="0">
                <a:solidFill>
                  <a:schemeClr val="bg1"/>
                </a:solidFill>
                <a:latin typeface="Georgia" panose="02040502050405020303" pitchFamily="18" charset="0"/>
              </a:rPr>
              <a:t>Resistance to Solvents</a:t>
            </a:r>
          </a:p>
        </p:txBody>
      </p:sp>
      <p:sp>
        <p:nvSpPr>
          <p:cNvPr id="20" name="TextBox 19">
            <a:extLst>
              <a:ext uri="{FF2B5EF4-FFF2-40B4-BE49-F238E27FC236}">
                <a16:creationId xmlns:a16="http://schemas.microsoft.com/office/drawing/2014/main" id="{34BECAF1-172A-4CA5-9DBB-753DECA58F7B}"/>
              </a:ext>
            </a:extLst>
          </p:cNvPr>
          <p:cNvSpPr txBox="1"/>
          <p:nvPr/>
        </p:nvSpPr>
        <p:spPr>
          <a:xfrm>
            <a:off x="6754004" y="1890910"/>
            <a:ext cx="1588168" cy="830997"/>
          </a:xfrm>
          <a:prstGeom prst="rect">
            <a:avLst/>
          </a:prstGeom>
          <a:noFill/>
        </p:spPr>
        <p:txBody>
          <a:bodyPr wrap="square" rtlCol="0">
            <a:spAutoFit/>
          </a:bodyPr>
          <a:lstStyle/>
          <a:p>
            <a:pPr lvl="0" algn="ctr"/>
            <a:r>
              <a:rPr lang="en-IN" sz="2400" dirty="0">
                <a:solidFill>
                  <a:schemeClr val="bg1"/>
                </a:solidFill>
                <a:latin typeface="Georgia" panose="02040502050405020303" pitchFamily="18" charset="0"/>
              </a:rPr>
              <a:t>Tensile Strength</a:t>
            </a:r>
          </a:p>
        </p:txBody>
      </p:sp>
      <p:sp>
        <p:nvSpPr>
          <p:cNvPr id="22" name="TextBox 21">
            <a:extLst>
              <a:ext uri="{FF2B5EF4-FFF2-40B4-BE49-F238E27FC236}">
                <a16:creationId xmlns:a16="http://schemas.microsoft.com/office/drawing/2014/main" id="{CBAB4B63-01E0-4FCD-906D-850A70AB1B62}"/>
              </a:ext>
            </a:extLst>
          </p:cNvPr>
          <p:cNvSpPr txBox="1"/>
          <p:nvPr/>
        </p:nvSpPr>
        <p:spPr>
          <a:xfrm>
            <a:off x="2173092" y="3683075"/>
            <a:ext cx="1588168" cy="461665"/>
          </a:xfrm>
          <a:prstGeom prst="rect">
            <a:avLst/>
          </a:prstGeom>
          <a:noFill/>
        </p:spPr>
        <p:txBody>
          <a:bodyPr wrap="square" rtlCol="0">
            <a:spAutoFit/>
          </a:bodyPr>
          <a:lstStyle/>
          <a:p>
            <a:pPr lvl="0" algn="ctr"/>
            <a:r>
              <a:rPr lang="en-IN" sz="2400" dirty="0">
                <a:solidFill>
                  <a:schemeClr val="tx1"/>
                </a:solidFill>
                <a:latin typeface="Georgia" panose="02040502050405020303" pitchFamily="18" charset="0"/>
              </a:rPr>
              <a:t>Elastic</a:t>
            </a:r>
          </a:p>
        </p:txBody>
      </p:sp>
      <p:sp>
        <p:nvSpPr>
          <p:cNvPr id="23" name="TextBox 22">
            <a:extLst>
              <a:ext uri="{FF2B5EF4-FFF2-40B4-BE49-F238E27FC236}">
                <a16:creationId xmlns:a16="http://schemas.microsoft.com/office/drawing/2014/main" id="{5719CC55-FD35-4514-8608-3B4D169547A1}"/>
              </a:ext>
            </a:extLst>
          </p:cNvPr>
          <p:cNvSpPr txBox="1"/>
          <p:nvPr/>
        </p:nvSpPr>
        <p:spPr>
          <a:xfrm>
            <a:off x="5382746" y="3693257"/>
            <a:ext cx="1588168" cy="461665"/>
          </a:xfrm>
          <a:prstGeom prst="rect">
            <a:avLst/>
          </a:prstGeom>
          <a:noFill/>
        </p:spPr>
        <p:txBody>
          <a:bodyPr wrap="square" rtlCol="0">
            <a:spAutoFit/>
          </a:bodyPr>
          <a:lstStyle/>
          <a:p>
            <a:pPr lvl="0" algn="ctr"/>
            <a:r>
              <a:rPr lang="en-US" sz="2400" dirty="0">
                <a:latin typeface="Georgia" panose="02040502050405020303" pitchFamily="18" charset="0"/>
              </a:rPr>
              <a:t>Tough</a:t>
            </a:r>
            <a:endParaRPr lang="en-IN" sz="2400" dirty="0">
              <a:latin typeface="Georgia" panose="02040502050405020303" pitchFamily="18" charset="0"/>
            </a:endParaRPr>
          </a:p>
        </p:txBody>
      </p:sp>
      <p:grpSp>
        <p:nvGrpSpPr>
          <p:cNvPr id="24" name="Google Shape;889;p55">
            <a:extLst>
              <a:ext uri="{FF2B5EF4-FFF2-40B4-BE49-F238E27FC236}">
                <a16:creationId xmlns:a16="http://schemas.microsoft.com/office/drawing/2014/main" id="{1FEBEB3F-FC36-4FB6-B8B6-956939E9FA4C}"/>
              </a:ext>
            </a:extLst>
          </p:cNvPr>
          <p:cNvGrpSpPr/>
          <p:nvPr/>
        </p:nvGrpSpPr>
        <p:grpSpPr>
          <a:xfrm>
            <a:off x="7699677" y="340634"/>
            <a:ext cx="364250" cy="367950"/>
            <a:chOff x="1068550" y="1383700"/>
            <a:chExt cx="364250" cy="367950"/>
          </a:xfrm>
          <a:solidFill>
            <a:srgbClr val="003880"/>
          </a:solidFill>
        </p:grpSpPr>
        <p:sp>
          <p:nvSpPr>
            <p:cNvPr id="25" name="Google Shape;890;p55">
              <a:extLst>
                <a:ext uri="{FF2B5EF4-FFF2-40B4-BE49-F238E27FC236}">
                  <a16:creationId xmlns:a16="http://schemas.microsoft.com/office/drawing/2014/main" id="{3129FA98-0F07-4467-85A7-1170C519BCE5}"/>
                </a:ext>
              </a:extLst>
            </p:cNvPr>
            <p:cNvSpPr/>
            <p:nvPr/>
          </p:nvSpPr>
          <p:spPr>
            <a:xfrm>
              <a:off x="1154325" y="1383700"/>
              <a:ext cx="192775" cy="196475"/>
            </a:xfrm>
            <a:custGeom>
              <a:avLst/>
              <a:gdLst/>
              <a:ahLst/>
              <a:cxnLst/>
              <a:rect l="l" t="t" r="r" b="b"/>
              <a:pathLst>
                <a:path w="7711" h="7859" extrusionOk="0">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891;p55">
              <a:extLst>
                <a:ext uri="{FF2B5EF4-FFF2-40B4-BE49-F238E27FC236}">
                  <a16:creationId xmlns:a16="http://schemas.microsoft.com/office/drawing/2014/main" id="{2DEEAD94-C979-4618-895D-742134A84891}"/>
                </a:ext>
              </a:extLst>
            </p:cNvPr>
            <p:cNvSpPr/>
            <p:nvPr/>
          </p:nvSpPr>
          <p:spPr>
            <a:xfrm>
              <a:off x="1218000" y="1455550"/>
              <a:ext cx="65425" cy="75575"/>
            </a:xfrm>
            <a:custGeom>
              <a:avLst/>
              <a:gdLst/>
              <a:ahLst/>
              <a:cxnLst/>
              <a:rect l="l" t="t" r="r" b="b"/>
              <a:pathLst>
                <a:path w="2617" h="3023" extrusionOk="0">
                  <a:moveTo>
                    <a:pt x="1311" y="1"/>
                  </a:moveTo>
                  <a:lnTo>
                    <a:pt x="0" y="757"/>
                  </a:lnTo>
                  <a:lnTo>
                    <a:pt x="0" y="2266"/>
                  </a:lnTo>
                  <a:lnTo>
                    <a:pt x="1311" y="3023"/>
                  </a:lnTo>
                  <a:lnTo>
                    <a:pt x="2617" y="2266"/>
                  </a:lnTo>
                  <a:lnTo>
                    <a:pt x="2617" y="757"/>
                  </a:lnTo>
                  <a:lnTo>
                    <a:pt x="13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 name="Google Shape;892;p55">
              <a:extLst>
                <a:ext uri="{FF2B5EF4-FFF2-40B4-BE49-F238E27FC236}">
                  <a16:creationId xmlns:a16="http://schemas.microsoft.com/office/drawing/2014/main" id="{F132A89C-8BC0-4885-BE16-DBF1076041C7}"/>
                </a:ext>
              </a:extLst>
            </p:cNvPr>
            <p:cNvSpPr/>
            <p:nvPr/>
          </p:nvSpPr>
          <p:spPr>
            <a:xfrm>
              <a:off x="1132200" y="1604125"/>
              <a:ext cx="65450" cy="75575"/>
            </a:xfrm>
            <a:custGeom>
              <a:avLst/>
              <a:gdLst/>
              <a:ahLst/>
              <a:cxnLst/>
              <a:rect l="l" t="t" r="r" b="b"/>
              <a:pathLst>
                <a:path w="2618" h="3023" extrusionOk="0">
                  <a:moveTo>
                    <a:pt x="1311" y="1"/>
                  </a:moveTo>
                  <a:lnTo>
                    <a:pt x="1" y="757"/>
                  </a:lnTo>
                  <a:lnTo>
                    <a:pt x="1" y="2266"/>
                  </a:lnTo>
                  <a:lnTo>
                    <a:pt x="1311" y="3023"/>
                  </a:lnTo>
                  <a:lnTo>
                    <a:pt x="2617" y="2266"/>
                  </a:lnTo>
                  <a:lnTo>
                    <a:pt x="2617" y="757"/>
                  </a:lnTo>
                  <a:lnTo>
                    <a:pt x="13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 name="Google Shape;893;p55">
              <a:extLst>
                <a:ext uri="{FF2B5EF4-FFF2-40B4-BE49-F238E27FC236}">
                  <a16:creationId xmlns:a16="http://schemas.microsoft.com/office/drawing/2014/main" id="{E4219122-24D4-4AA4-80BE-DB815E22C666}"/>
                </a:ext>
              </a:extLst>
            </p:cNvPr>
            <p:cNvSpPr/>
            <p:nvPr/>
          </p:nvSpPr>
          <p:spPr>
            <a:xfrm>
              <a:off x="1261275" y="1542900"/>
              <a:ext cx="171525" cy="208675"/>
            </a:xfrm>
            <a:custGeom>
              <a:avLst/>
              <a:gdLst/>
              <a:ahLst/>
              <a:cxnLst/>
              <a:rect l="l" t="t" r="r" b="b"/>
              <a:pathLst>
                <a:path w="6861" h="8347" extrusionOk="0">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 name="Google Shape;894;p55">
              <a:extLst>
                <a:ext uri="{FF2B5EF4-FFF2-40B4-BE49-F238E27FC236}">
                  <a16:creationId xmlns:a16="http://schemas.microsoft.com/office/drawing/2014/main" id="{EFF68631-0553-4F5A-B364-3D5B37FA4C5E}"/>
                </a:ext>
              </a:extLst>
            </p:cNvPr>
            <p:cNvSpPr/>
            <p:nvPr/>
          </p:nvSpPr>
          <p:spPr>
            <a:xfrm>
              <a:off x="1303775" y="1604125"/>
              <a:ext cx="65450" cy="75575"/>
            </a:xfrm>
            <a:custGeom>
              <a:avLst/>
              <a:gdLst/>
              <a:ahLst/>
              <a:cxnLst/>
              <a:rect l="l" t="t" r="r" b="b"/>
              <a:pathLst>
                <a:path w="2618" h="3023" extrusionOk="0">
                  <a:moveTo>
                    <a:pt x="1307" y="1"/>
                  </a:moveTo>
                  <a:lnTo>
                    <a:pt x="1" y="757"/>
                  </a:lnTo>
                  <a:lnTo>
                    <a:pt x="1" y="2266"/>
                  </a:lnTo>
                  <a:lnTo>
                    <a:pt x="1307" y="3023"/>
                  </a:lnTo>
                  <a:lnTo>
                    <a:pt x="2618" y="2266"/>
                  </a:lnTo>
                  <a:lnTo>
                    <a:pt x="2618" y="757"/>
                  </a:lnTo>
                  <a:lnTo>
                    <a:pt x="13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895;p55">
              <a:extLst>
                <a:ext uri="{FF2B5EF4-FFF2-40B4-BE49-F238E27FC236}">
                  <a16:creationId xmlns:a16="http://schemas.microsoft.com/office/drawing/2014/main" id="{AB2FFB77-CBC7-433E-9FA2-6B1FA8EBCF4B}"/>
                </a:ext>
              </a:extLst>
            </p:cNvPr>
            <p:cNvSpPr/>
            <p:nvPr/>
          </p:nvSpPr>
          <p:spPr>
            <a:xfrm>
              <a:off x="1068550" y="1542900"/>
              <a:ext cx="171600" cy="208750"/>
            </a:xfrm>
            <a:custGeom>
              <a:avLst/>
              <a:gdLst/>
              <a:ahLst/>
              <a:cxnLst/>
              <a:rect l="l" t="t" r="r" b="b"/>
              <a:pathLst>
                <a:path w="6864" h="8350" extrusionOk="0">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21" name="Picture 20">
            <a:extLst>
              <a:ext uri="{FF2B5EF4-FFF2-40B4-BE49-F238E27FC236}">
                <a16:creationId xmlns:a16="http://schemas.microsoft.com/office/drawing/2014/main" id="{A34FE9D4-E6EF-43FE-BC9B-FC9916D43844}"/>
              </a:ext>
            </a:extLst>
          </p:cNvPr>
          <p:cNvPicPr>
            <a:picLocks noChangeAspect="1"/>
          </p:cNvPicPr>
          <p:nvPr/>
        </p:nvPicPr>
        <p:blipFill>
          <a:blip r:embed="rId2"/>
          <a:stretch>
            <a:fillRect/>
          </a:stretch>
        </p:blipFill>
        <p:spPr>
          <a:xfrm>
            <a:off x="0" y="4671492"/>
            <a:ext cx="2454442" cy="472008"/>
          </a:xfrm>
          <a:prstGeom prst="rect">
            <a:avLst/>
          </a:prstGeom>
        </p:spPr>
      </p:pic>
    </p:spTree>
    <p:extLst>
      <p:ext uri="{BB962C8B-B14F-4D97-AF65-F5344CB8AC3E}">
        <p14:creationId xmlns:p14="http://schemas.microsoft.com/office/powerpoint/2010/main" val="27585015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7" name="Google Shape;6947;p69">
            <a:extLst>
              <a:ext uri="{FF2B5EF4-FFF2-40B4-BE49-F238E27FC236}">
                <a16:creationId xmlns:a16="http://schemas.microsoft.com/office/drawing/2014/main" id="{6ADA5C68-4782-4E29-A196-1683D9D2B7C7}"/>
              </a:ext>
            </a:extLst>
          </p:cNvPr>
          <p:cNvGrpSpPr/>
          <p:nvPr/>
        </p:nvGrpSpPr>
        <p:grpSpPr>
          <a:xfrm>
            <a:off x="5074269" y="2326755"/>
            <a:ext cx="945886" cy="907577"/>
            <a:chOff x="-59869425" y="4102225"/>
            <a:chExt cx="319025" cy="315175"/>
          </a:xfrm>
          <a:solidFill>
            <a:schemeClr val="bg1"/>
          </a:solidFill>
        </p:grpSpPr>
        <p:sp>
          <p:nvSpPr>
            <p:cNvPr id="8" name="Google Shape;6948;p69">
              <a:extLst>
                <a:ext uri="{FF2B5EF4-FFF2-40B4-BE49-F238E27FC236}">
                  <a16:creationId xmlns:a16="http://schemas.microsoft.com/office/drawing/2014/main" id="{CA86B585-ADE3-4559-B3FC-4445E9864EEC}"/>
                </a:ext>
              </a:extLst>
            </p:cNvPr>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49;p69">
              <a:extLst>
                <a:ext uri="{FF2B5EF4-FFF2-40B4-BE49-F238E27FC236}">
                  <a16:creationId xmlns:a16="http://schemas.microsoft.com/office/drawing/2014/main" id="{24F023A1-C1CB-479F-9E03-B2A20F1234FA}"/>
                </a:ext>
              </a:extLst>
            </p:cNvPr>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0;p69">
              <a:extLst>
                <a:ext uri="{FF2B5EF4-FFF2-40B4-BE49-F238E27FC236}">
                  <a16:creationId xmlns:a16="http://schemas.microsoft.com/office/drawing/2014/main" id="{AAAA52B6-F1CE-4C91-BDD7-EAA9B8130D2B}"/>
                </a:ext>
              </a:extLst>
            </p:cNvPr>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51;p69">
              <a:extLst>
                <a:ext uri="{FF2B5EF4-FFF2-40B4-BE49-F238E27FC236}">
                  <a16:creationId xmlns:a16="http://schemas.microsoft.com/office/drawing/2014/main" id="{3673E038-E263-492B-8C94-B7B16623C734}"/>
                </a:ext>
              </a:extLst>
            </p:cNvPr>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A12B3AFA-BE28-4FFB-89EE-2F002C1F375A}"/>
              </a:ext>
            </a:extLst>
          </p:cNvPr>
          <p:cNvPicPr>
            <a:picLocks noChangeAspect="1"/>
          </p:cNvPicPr>
          <p:nvPr/>
        </p:nvPicPr>
        <p:blipFill>
          <a:blip r:embed="rId3"/>
          <a:stretch>
            <a:fillRect/>
          </a:stretch>
        </p:blipFill>
        <p:spPr>
          <a:xfrm>
            <a:off x="0" y="0"/>
            <a:ext cx="2815390" cy="541421"/>
          </a:xfrm>
          <a:prstGeom prst="rect">
            <a:avLst/>
          </a:prstGeom>
        </p:spPr>
      </p:pic>
      <p:sp>
        <p:nvSpPr>
          <p:cNvPr id="255" name="Google Shape;255;p37"/>
          <p:cNvSpPr txBox="1">
            <a:spLocks noGrp="1"/>
          </p:cNvSpPr>
          <p:nvPr>
            <p:ph type="ctrTitle"/>
          </p:nvPr>
        </p:nvSpPr>
        <p:spPr>
          <a:xfrm flipH="1">
            <a:off x="311276" y="3620189"/>
            <a:ext cx="5139020" cy="11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latin typeface="Rockwell Extra Bold" panose="02060903040505020403" pitchFamily="18" charset="0"/>
              </a:rPr>
              <a:t>APPLICATIONS</a:t>
            </a:r>
            <a:endParaRPr sz="4400" dirty="0"/>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2B993869-7C17-43B4-8C9E-2C05977E0E5F}"/>
              </a:ext>
            </a:extLst>
          </p:cNvPr>
          <p:cNvSpPr/>
          <p:nvPr/>
        </p:nvSpPr>
        <p:spPr>
          <a:xfrm>
            <a:off x="1606543" y="2162675"/>
            <a:ext cx="953907" cy="949525"/>
          </a:xfrm>
          <a:prstGeom prst="ellipse">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D475EE-DB9D-47EA-995B-45CD276B7BE0}"/>
              </a:ext>
            </a:extLst>
          </p:cNvPr>
          <p:cNvSpPr/>
          <p:nvPr/>
        </p:nvSpPr>
        <p:spPr>
          <a:xfrm>
            <a:off x="1596788" y="685797"/>
            <a:ext cx="953907" cy="949525"/>
          </a:xfrm>
          <a:prstGeom prst="ellipse">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F43E817-6171-468C-8CCD-239B0AA45D86}"/>
              </a:ext>
            </a:extLst>
          </p:cNvPr>
          <p:cNvSpPr txBox="1"/>
          <p:nvPr/>
        </p:nvSpPr>
        <p:spPr>
          <a:xfrm>
            <a:off x="2575267" y="903518"/>
            <a:ext cx="2430379" cy="400110"/>
          </a:xfrm>
          <a:prstGeom prst="rect">
            <a:avLst/>
          </a:prstGeom>
          <a:noFill/>
        </p:spPr>
        <p:txBody>
          <a:bodyPr wrap="square" rtlCol="0">
            <a:spAutoFit/>
          </a:bodyPr>
          <a:lstStyle/>
          <a:p>
            <a:r>
              <a:rPr lang="en-US" sz="2000" dirty="0">
                <a:latin typeface="Georgia" panose="02040502050405020303" pitchFamily="18" charset="0"/>
              </a:rPr>
              <a:t>Construction</a:t>
            </a:r>
          </a:p>
        </p:txBody>
      </p:sp>
      <p:sp>
        <p:nvSpPr>
          <p:cNvPr id="22" name="TextBox 21">
            <a:extLst>
              <a:ext uri="{FF2B5EF4-FFF2-40B4-BE49-F238E27FC236}">
                <a16:creationId xmlns:a16="http://schemas.microsoft.com/office/drawing/2014/main" id="{2C229C99-96B2-426C-9A63-E35C724CC702}"/>
              </a:ext>
            </a:extLst>
          </p:cNvPr>
          <p:cNvSpPr txBox="1"/>
          <p:nvPr/>
        </p:nvSpPr>
        <p:spPr>
          <a:xfrm>
            <a:off x="2572479" y="2440842"/>
            <a:ext cx="2430379" cy="400110"/>
          </a:xfrm>
          <a:prstGeom prst="rect">
            <a:avLst/>
          </a:prstGeom>
          <a:noFill/>
        </p:spPr>
        <p:txBody>
          <a:bodyPr wrap="square" rtlCol="0">
            <a:spAutoFit/>
          </a:bodyPr>
          <a:lstStyle/>
          <a:p>
            <a:r>
              <a:rPr lang="en-US" sz="2000" dirty="0">
                <a:latin typeface="Georgia" panose="02040502050405020303" pitchFamily="18" charset="0"/>
              </a:rPr>
              <a:t>Electronic</a:t>
            </a:r>
          </a:p>
        </p:txBody>
      </p:sp>
      <p:sp>
        <p:nvSpPr>
          <p:cNvPr id="23" name="TextBox 22">
            <a:extLst>
              <a:ext uri="{FF2B5EF4-FFF2-40B4-BE49-F238E27FC236}">
                <a16:creationId xmlns:a16="http://schemas.microsoft.com/office/drawing/2014/main" id="{20B4AB0E-F4A2-4605-9A7F-386846381382}"/>
              </a:ext>
            </a:extLst>
          </p:cNvPr>
          <p:cNvSpPr txBox="1"/>
          <p:nvPr/>
        </p:nvSpPr>
        <p:spPr>
          <a:xfrm>
            <a:off x="2550695" y="3955740"/>
            <a:ext cx="2430379" cy="400110"/>
          </a:xfrm>
          <a:prstGeom prst="rect">
            <a:avLst/>
          </a:prstGeom>
          <a:noFill/>
        </p:spPr>
        <p:txBody>
          <a:bodyPr wrap="square" rtlCol="0">
            <a:spAutoFit/>
          </a:bodyPr>
          <a:lstStyle/>
          <a:p>
            <a:r>
              <a:rPr lang="en-US" sz="2000" dirty="0">
                <a:latin typeface="Georgia" panose="02040502050405020303" pitchFamily="18" charset="0"/>
              </a:rPr>
              <a:t>Paints and Coatings</a:t>
            </a:r>
          </a:p>
        </p:txBody>
      </p:sp>
      <p:sp>
        <p:nvSpPr>
          <p:cNvPr id="24" name="TextBox 23">
            <a:extLst>
              <a:ext uri="{FF2B5EF4-FFF2-40B4-BE49-F238E27FC236}">
                <a16:creationId xmlns:a16="http://schemas.microsoft.com/office/drawing/2014/main" id="{62FCEEB4-330C-40D7-A69B-FCBDF1DC4747}"/>
              </a:ext>
            </a:extLst>
          </p:cNvPr>
          <p:cNvSpPr txBox="1"/>
          <p:nvPr/>
        </p:nvSpPr>
        <p:spPr>
          <a:xfrm>
            <a:off x="6109386" y="912158"/>
            <a:ext cx="2430379" cy="400110"/>
          </a:xfrm>
          <a:prstGeom prst="rect">
            <a:avLst/>
          </a:prstGeom>
          <a:noFill/>
        </p:spPr>
        <p:txBody>
          <a:bodyPr wrap="square" rtlCol="0">
            <a:spAutoFit/>
          </a:bodyPr>
          <a:lstStyle/>
          <a:p>
            <a:r>
              <a:rPr lang="en-US" sz="2000" dirty="0">
                <a:latin typeface="Georgia" panose="02040502050405020303" pitchFamily="18" charset="0"/>
              </a:rPr>
              <a:t>Medicine</a:t>
            </a:r>
          </a:p>
        </p:txBody>
      </p:sp>
      <p:sp>
        <p:nvSpPr>
          <p:cNvPr id="25" name="TextBox 24">
            <a:extLst>
              <a:ext uri="{FF2B5EF4-FFF2-40B4-BE49-F238E27FC236}">
                <a16:creationId xmlns:a16="http://schemas.microsoft.com/office/drawing/2014/main" id="{6A0CE0A4-58C5-487B-8F07-BEEAB55E4CDB}"/>
              </a:ext>
            </a:extLst>
          </p:cNvPr>
          <p:cNvSpPr txBox="1"/>
          <p:nvPr/>
        </p:nvSpPr>
        <p:spPr>
          <a:xfrm>
            <a:off x="6109386" y="2440842"/>
            <a:ext cx="2430379" cy="400110"/>
          </a:xfrm>
          <a:prstGeom prst="rect">
            <a:avLst/>
          </a:prstGeom>
          <a:noFill/>
        </p:spPr>
        <p:txBody>
          <a:bodyPr wrap="square" rtlCol="0">
            <a:spAutoFit/>
          </a:bodyPr>
          <a:lstStyle/>
          <a:p>
            <a:r>
              <a:rPr lang="en-US" sz="2000" dirty="0">
                <a:latin typeface="Georgia" panose="02040502050405020303" pitchFamily="18" charset="0"/>
              </a:rPr>
              <a:t>Textile</a:t>
            </a:r>
          </a:p>
        </p:txBody>
      </p:sp>
      <p:sp>
        <p:nvSpPr>
          <p:cNvPr id="26" name="TextBox 25">
            <a:extLst>
              <a:ext uri="{FF2B5EF4-FFF2-40B4-BE49-F238E27FC236}">
                <a16:creationId xmlns:a16="http://schemas.microsoft.com/office/drawing/2014/main" id="{87A0FD46-53FD-4121-9AFE-356645C64368}"/>
              </a:ext>
            </a:extLst>
          </p:cNvPr>
          <p:cNvSpPr txBox="1"/>
          <p:nvPr/>
        </p:nvSpPr>
        <p:spPr>
          <a:xfrm>
            <a:off x="6092655" y="3955740"/>
            <a:ext cx="2430379" cy="400110"/>
          </a:xfrm>
          <a:prstGeom prst="rect">
            <a:avLst/>
          </a:prstGeom>
          <a:noFill/>
        </p:spPr>
        <p:txBody>
          <a:bodyPr wrap="square" rtlCol="0">
            <a:spAutoFit/>
          </a:bodyPr>
          <a:lstStyle/>
          <a:p>
            <a:r>
              <a:rPr lang="en-US" sz="2000" dirty="0">
                <a:latin typeface="Georgia" panose="02040502050405020303" pitchFamily="18" charset="0"/>
              </a:rPr>
              <a:t>Aviation/Aerospace</a:t>
            </a:r>
          </a:p>
        </p:txBody>
      </p:sp>
      <p:grpSp>
        <p:nvGrpSpPr>
          <p:cNvPr id="31" name="Google Shape;7369;p70">
            <a:extLst>
              <a:ext uri="{FF2B5EF4-FFF2-40B4-BE49-F238E27FC236}">
                <a16:creationId xmlns:a16="http://schemas.microsoft.com/office/drawing/2014/main" id="{6E077E39-F22C-48ED-9E5F-A6BD7BD63334}"/>
              </a:ext>
            </a:extLst>
          </p:cNvPr>
          <p:cNvGrpSpPr/>
          <p:nvPr/>
        </p:nvGrpSpPr>
        <p:grpSpPr>
          <a:xfrm>
            <a:off x="1788102" y="892721"/>
            <a:ext cx="595240" cy="552709"/>
            <a:chOff x="-31817400" y="3910025"/>
            <a:chExt cx="301675" cy="294075"/>
          </a:xfrm>
          <a:solidFill>
            <a:schemeClr val="bg1"/>
          </a:solidFill>
        </p:grpSpPr>
        <p:sp>
          <p:nvSpPr>
            <p:cNvPr id="32" name="Google Shape;7370;p70">
              <a:extLst>
                <a:ext uri="{FF2B5EF4-FFF2-40B4-BE49-F238E27FC236}">
                  <a16:creationId xmlns:a16="http://schemas.microsoft.com/office/drawing/2014/main" id="{F1160ED8-6FFB-4734-BF84-A5B1142A9B27}"/>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371;p70">
              <a:extLst>
                <a:ext uri="{FF2B5EF4-FFF2-40B4-BE49-F238E27FC236}">
                  <a16:creationId xmlns:a16="http://schemas.microsoft.com/office/drawing/2014/main" id="{D6253AE1-99DB-4C74-82BC-847DA932AEC4}"/>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72;p70">
              <a:extLst>
                <a:ext uri="{FF2B5EF4-FFF2-40B4-BE49-F238E27FC236}">
                  <a16:creationId xmlns:a16="http://schemas.microsoft.com/office/drawing/2014/main" id="{323C0076-AF0F-4355-ABD3-D955165273E0}"/>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Graphic 47" descr="Robot">
            <a:extLst>
              <a:ext uri="{FF2B5EF4-FFF2-40B4-BE49-F238E27FC236}">
                <a16:creationId xmlns:a16="http://schemas.microsoft.com/office/drawing/2014/main" id="{6CF76A48-8937-4D3B-A806-CF140F5E3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9541" y="2238251"/>
            <a:ext cx="769795" cy="769795"/>
          </a:xfrm>
          <a:prstGeom prst="rect">
            <a:avLst/>
          </a:prstGeom>
        </p:spPr>
      </p:pic>
      <p:pic>
        <p:nvPicPr>
          <p:cNvPr id="51" name="Picture 50">
            <a:extLst>
              <a:ext uri="{FF2B5EF4-FFF2-40B4-BE49-F238E27FC236}">
                <a16:creationId xmlns:a16="http://schemas.microsoft.com/office/drawing/2014/main" id="{4D9D519E-FF35-4681-A41A-4C9B90D55406}"/>
              </a:ext>
            </a:extLst>
          </p:cNvPr>
          <p:cNvPicPr>
            <a:picLocks noChangeAspect="1"/>
          </p:cNvPicPr>
          <p:nvPr/>
        </p:nvPicPr>
        <p:blipFill>
          <a:blip r:embed="rId4"/>
          <a:stretch>
            <a:fillRect/>
          </a:stretch>
        </p:blipFill>
        <p:spPr>
          <a:xfrm>
            <a:off x="0" y="36653"/>
            <a:ext cx="2815390" cy="541421"/>
          </a:xfrm>
          <a:prstGeom prst="rect">
            <a:avLst/>
          </a:prstGeom>
        </p:spPr>
      </p:pic>
      <p:sp>
        <p:nvSpPr>
          <p:cNvPr id="53" name="Oval 52">
            <a:extLst>
              <a:ext uri="{FF2B5EF4-FFF2-40B4-BE49-F238E27FC236}">
                <a16:creationId xmlns:a16="http://schemas.microsoft.com/office/drawing/2014/main" id="{06396EF3-C584-4204-887F-F090EAA87C20}"/>
              </a:ext>
            </a:extLst>
          </p:cNvPr>
          <p:cNvSpPr/>
          <p:nvPr/>
        </p:nvSpPr>
        <p:spPr>
          <a:xfrm>
            <a:off x="1594962" y="3639553"/>
            <a:ext cx="953907" cy="949525"/>
          </a:xfrm>
          <a:prstGeom prst="ellipse">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36" name="Google Shape;8022;p71">
            <a:extLst>
              <a:ext uri="{FF2B5EF4-FFF2-40B4-BE49-F238E27FC236}">
                <a16:creationId xmlns:a16="http://schemas.microsoft.com/office/drawing/2014/main" id="{88960983-C268-4F57-8978-CE5A0C05D6E6}"/>
              </a:ext>
            </a:extLst>
          </p:cNvPr>
          <p:cNvGrpSpPr/>
          <p:nvPr/>
        </p:nvGrpSpPr>
        <p:grpSpPr>
          <a:xfrm>
            <a:off x="1844780" y="3863684"/>
            <a:ext cx="552935" cy="503839"/>
            <a:chOff x="-49766550" y="3920175"/>
            <a:chExt cx="303250" cy="300325"/>
          </a:xfrm>
          <a:solidFill>
            <a:schemeClr val="bg1"/>
          </a:solidFill>
        </p:grpSpPr>
        <p:sp>
          <p:nvSpPr>
            <p:cNvPr id="37" name="Google Shape;8023;p71">
              <a:extLst>
                <a:ext uri="{FF2B5EF4-FFF2-40B4-BE49-F238E27FC236}">
                  <a16:creationId xmlns:a16="http://schemas.microsoft.com/office/drawing/2014/main" id="{90367392-7812-49A5-A050-D521E6692DBE}"/>
                </a:ext>
              </a:extLst>
            </p:cNvPr>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24;p71">
              <a:extLst>
                <a:ext uri="{FF2B5EF4-FFF2-40B4-BE49-F238E27FC236}">
                  <a16:creationId xmlns:a16="http://schemas.microsoft.com/office/drawing/2014/main" id="{E20C0CF3-5340-4C93-B918-4EA1F94DF2C6}"/>
                </a:ext>
              </a:extLst>
            </p:cNvPr>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25;p71">
              <a:extLst>
                <a:ext uri="{FF2B5EF4-FFF2-40B4-BE49-F238E27FC236}">
                  <a16:creationId xmlns:a16="http://schemas.microsoft.com/office/drawing/2014/main" id="{4FAC9CF3-ECF6-4E6F-A9C2-D232ED7DA030}"/>
                </a:ext>
              </a:extLst>
            </p:cNvPr>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8026;p71">
              <a:extLst>
                <a:ext uri="{FF2B5EF4-FFF2-40B4-BE49-F238E27FC236}">
                  <a16:creationId xmlns:a16="http://schemas.microsoft.com/office/drawing/2014/main" id="{1298C3BD-4274-447A-8E89-A5B2490D66CE}"/>
                </a:ext>
              </a:extLst>
            </p:cNvPr>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Oval 53">
            <a:extLst>
              <a:ext uri="{FF2B5EF4-FFF2-40B4-BE49-F238E27FC236}">
                <a16:creationId xmlns:a16="http://schemas.microsoft.com/office/drawing/2014/main" id="{018F4350-C541-4746-9891-F3B9A7CFCF81}"/>
              </a:ext>
            </a:extLst>
          </p:cNvPr>
          <p:cNvSpPr/>
          <p:nvPr/>
        </p:nvSpPr>
        <p:spPr>
          <a:xfrm>
            <a:off x="5131027" y="685797"/>
            <a:ext cx="953907" cy="949525"/>
          </a:xfrm>
          <a:prstGeom prst="ellipse">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Graphic 45" descr="Medical">
            <a:extLst>
              <a:ext uri="{FF2B5EF4-FFF2-40B4-BE49-F238E27FC236}">
                <a16:creationId xmlns:a16="http://schemas.microsoft.com/office/drawing/2014/main" id="{B0B82DC5-AD93-4C39-A3B8-00B8C40885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5479" y="712757"/>
            <a:ext cx="908416" cy="908416"/>
          </a:xfrm>
          <a:prstGeom prst="rect">
            <a:avLst/>
          </a:prstGeom>
        </p:spPr>
      </p:pic>
      <p:sp>
        <p:nvSpPr>
          <p:cNvPr id="55" name="Oval 54">
            <a:extLst>
              <a:ext uri="{FF2B5EF4-FFF2-40B4-BE49-F238E27FC236}">
                <a16:creationId xmlns:a16="http://schemas.microsoft.com/office/drawing/2014/main" id="{7BA1B2E3-DBC7-4DDB-BD07-DAED20005D39}"/>
              </a:ext>
            </a:extLst>
          </p:cNvPr>
          <p:cNvSpPr/>
          <p:nvPr/>
        </p:nvSpPr>
        <p:spPr>
          <a:xfrm>
            <a:off x="5155479" y="2160821"/>
            <a:ext cx="953907" cy="949525"/>
          </a:xfrm>
          <a:prstGeom prst="ellipse">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0" name="Graphic 49" descr="Shirt">
            <a:extLst>
              <a:ext uri="{FF2B5EF4-FFF2-40B4-BE49-F238E27FC236}">
                <a16:creationId xmlns:a16="http://schemas.microsoft.com/office/drawing/2014/main" id="{9A4E0082-F582-4674-86FD-9B1EE48646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6102" y="2319077"/>
            <a:ext cx="633012" cy="633012"/>
          </a:xfrm>
          <a:prstGeom prst="rect">
            <a:avLst/>
          </a:prstGeom>
        </p:spPr>
      </p:pic>
      <p:sp>
        <p:nvSpPr>
          <p:cNvPr id="56" name="Oval 55">
            <a:extLst>
              <a:ext uri="{FF2B5EF4-FFF2-40B4-BE49-F238E27FC236}">
                <a16:creationId xmlns:a16="http://schemas.microsoft.com/office/drawing/2014/main" id="{68F7BBB8-DB2E-4E58-85D8-DB171ED94C04}"/>
              </a:ext>
            </a:extLst>
          </p:cNvPr>
          <p:cNvSpPr/>
          <p:nvPr/>
        </p:nvSpPr>
        <p:spPr>
          <a:xfrm>
            <a:off x="5138748" y="3646472"/>
            <a:ext cx="953907" cy="949525"/>
          </a:xfrm>
          <a:prstGeom prst="ellipse">
            <a:avLst/>
          </a:prstGeom>
          <a:solidFill>
            <a:schemeClr val="tx2">
              <a:lumMod val="50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1" name="Google Shape;6827;p69">
            <a:extLst>
              <a:ext uri="{FF2B5EF4-FFF2-40B4-BE49-F238E27FC236}">
                <a16:creationId xmlns:a16="http://schemas.microsoft.com/office/drawing/2014/main" id="{0BA489FB-3746-4C61-B9D1-0769BD62DBA5}"/>
              </a:ext>
            </a:extLst>
          </p:cNvPr>
          <p:cNvGrpSpPr/>
          <p:nvPr/>
        </p:nvGrpSpPr>
        <p:grpSpPr>
          <a:xfrm>
            <a:off x="5329750" y="3890980"/>
            <a:ext cx="541168" cy="530828"/>
            <a:chOff x="-60991775" y="3376900"/>
            <a:chExt cx="315850" cy="311150"/>
          </a:xfrm>
          <a:solidFill>
            <a:schemeClr val="bg1"/>
          </a:solidFill>
        </p:grpSpPr>
        <p:sp>
          <p:nvSpPr>
            <p:cNvPr id="42" name="Google Shape;6828;p69">
              <a:extLst>
                <a:ext uri="{FF2B5EF4-FFF2-40B4-BE49-F238E27FC236}">
                  <a16:creationId xmlns:a16="http://schemas.microsoft.com/office/drawing/2014/main" id="{D2926E5D-C991-41CB-9751-83EB12D49AFE}"/>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29;p69">
              <a:extLst>
                <a:ext uri="{FF2B5EF4-FFF2-40B4-BE49-F238E27FC236}">
                  <a16:creationId xmlns:a16="http://schemas.microsoft.com/office/drawing/2014/main" id="{540AA552-8A9C-4E9C-98E6-E34C97E6FF69}"/>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30;p69">
              <a:extLst>
                <a:ext uri="{FF2B5EF4-FFF2-40B4-BE49-F238E27FC236}">
                  <a16:creationId xmlns:a16="http://schemas.microsoft.com/office/drawing/2014/main" id="{DB5E79BC-EC94-4133-B505-E6B5229B49A8}"/>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030862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3" name="Title 2">
            <a:extLst>
              <a:ext uri="{FF2B5EF4-FFF2-40B4-BE49-F238E27FC236}">
                <a16:creationId xmlns:a16="http://schemas.microsoft.com/office/drawing/2014/main" id="{F5C7BF25-9F45-47E0-8553-1344E12A2F18}"/>
              </a:ext>
            </a:extLst>
          </p:cNvPr>
          <p:cNvSpPr>
            <a:spLocks noGrp="1"/>
          </p:cNvSpPr>
          <p:nvPr>
            <p:ph type="title"/>
          </p:nvPr>
        </p:nvSpPr>
        <p:spPr>
          <a:xfrm>
            <a:off x="-274080" y="0"/>
            <a:ext cx="4593411" cy="630000"/>
          </a:xfrm>
        </p:spPr>
        <p:txBody>
          <a:bodyPr/>
          <a:lstStyle/>
          <a:p>
            <a:r>
              <a:rPr lang="en-US" sz="3200" dirty="0">
                <a:solidFill>
                  <a:schemeClr val="tx1">
                    <a:lumMod val="75000"/>
                  </a:schemeClr>
                </a:solidFill>
                <a:latin typeface="Rockwell Extra Bold" panose="02060903040505020403" pitchFamily="18" charset="0"/>
              </a:rPr>
              <a:t>CONSTRUCTION</a:t>
            </a:r>
          </a:p>
        </p:txBody>
      </p:sp>
      <p:pic>
        <p:nvPicPr>
          <p:cNvPr id="40" name="Picture 39">
            <a:extLst>
              <a:ext uri="{FF2B5EF4-FFF2-40B4-BE49-F238E27FC236}">
                <a16:creationId xmlns:a16="http://schemas.microsoft.com/office/drawing/2014/main" id="{FD413F4F-A2C8-4C98-A082-731868511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414"/>
            <a:ext cx="9144000" cy="3826525"/>
          </a:xfrm>
          <a:prstGeom prst="rect">
            <a:avLst/>
          </a:prstGeom>
        </p:spPr>
      </p:pic>
      <p:sp>
        <p:nvSpPr>
          <p:cNvPr id="6" name="Rectangle: Rounded Corners 5">
            <a:extLst>
              <a:ext uri="{FF2B5EF4-FFF2-40B4-BE49-F238E27FC236}">
                <a16:creationId xmlns:a16="http://schemas.microsoft.com/office/drawing/2014/main" id="{ADA1EB09-274F-47A0-980D-1EBE78836B28}"/>
              </a:ext>
            </a:extLst>
          </p:cNvPr>
          <p:cNvSpPr/>
          <p:nvPr/>
        </p:nvSpPr>
        <p:spPr>
          <a:xfrm>
            <a:off x="248655" y="4268446"/>
            <a:ext cx="2526631" cy="581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latin typeface="Georgia" panose="02040502050405020303" pitchFamily="18" charset="0"/>
                <a:ea typeface="Calibri" panose="020F0502020204030204" pitchFamily="34" charset="0"/>
                <a:cs typeface="Times New Roman" panose="02020603050405020304" pitchFamily="18" charset="0"/>
              </a:rPr>
              <a:t>Autogenous healing</a:t>
            </a:r>
          </a:p>
        </p:txBody>
      </p:sp>
      <p:sp>
        <p:nvSpPr>
          <p:cNvPr id="42" name="Rectangle: Rounded Corners 41">
            <a:extLst>
              <a:ext uri="{FF2B5EF4-FFF2-40B4-BE49-F238E27FC236}">
                <a16:creationId xmlns:a16="http://schemas.microsoft.com/office/drawing/2014/main" id="{55123216-F4F6-4101-AE99-AC42F49FE2AA}"/>
              </a:ext>
            </a:extLst>
          </p:cNvPr>
          <p:cNvSpPr/>
          <p:nvPr/>
        </p:nvSpPr>
        <p:spPr>
          <a:xfrm>
            <a:off x="3308684" y="4268445"/>
            <a:ext cx="2526631" cy="581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latin typeface="Georgia" panose="02040502050405020303" pitchFamily="18" charset="0"/>
                <a:ea typeface="Calibri" panose="020F0502020204030204" pitchFamily="34" charset="0"/>
                <a:cs typeface="Times New Roman" panose="02020603050405020304" pitchFamily="18" charset="0"/>
              </a:rPr>
              <a:t>Bio-based healing</a:t>
            </a:r>
            <a:endParaRPr lang="en-US" dirty="0"/>
          </a:p>
        </p:txBody>
      </p:sp>
      <p:sp>
        <p:nvSpPr>
          <p:cNvPr id="43" name="Rectangle: Rounded Corners 42">
            <a:extLst>
              <a:ext uri="{FF2B5EF4-FFF2-40B4-BE49-F238E27FC236}">
                <a16:creationId xmlns:a16="http://schemas.microsoft.com/office/drawing/2014/main" id="{45E85CD0-5A98-40F7-B688-01930B7864CC}"/>
              </a:ext>
            </a:extLst>
          </p:cNvPr>
          <p:cNvSpPr/>
          <p:nvPr/>
        </p:nvSpPr>
        <p:spPr>
          <a:xfrm>
            <a:off x="6368715" y="4268446"/>
            <a:ext cx="2526631" cy="581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effectLst/>
                <a:latin typeface="Georgia" panose="02040502050405020303" pitchFamily="18" charset="0"/>
                <a:ea typeface="Calibri" panose="020F0502020204030204" pitchFamily="34" charset="0"/>
                <a:cs typeface="Times New Roman" panose="02020603050405020304" pitchFamily="18" charset="0"/>
              </a:rPr>
              <a:t>Chemical additives based healing</a:t>
            </a:r>
            <a:endParaRPr lang="en-US" sz="1400" b="1"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44" name="Picture 43">
            <a:extLst>
              <a:ext uri="{FF2B5EF4-FFF2-40B4-BE49-F238E27FC236}">
                <a16:creationId xmlns:a16="http://schemas.microsoft.com/office/drawing/2014/main" id="{4859C55B-945A-4220-8AB1-471D52CF6CFB}"/>
              </a:ext>
            </a:extLst>
          </p:cNvPr>
          <p:cNvPicPr>
            <a:picLocks noChangeAspect="1"/>
          </p:cNvPicPr>
          <p:nvPr/>
        </p:nvPicPr>
        <p:blipFill>
          <a:blip r:embed="rId4"/>
          <a:stretch>
            <a:fillRect/>
          </a:stretch>
        </p:blipFill>
        <p:spPr>
          <a:xfrm>
            <a:off x="6431281" y="0"/>
            <a:ext cx="2752824" cy="529389"/>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46FA7C-A2F7-4A40-80F7-6AA5D4047F93}"/>
              </a:ext>
            </a:extLst>
          </p:cNvPr>
          <p:cNvSpPr txBox="1"/>
          <p:nvPr/>
        </p:nvSpPr>
        <p:spPr>
          <a:xfrm>
            <a:off x="60160" y="36096"/>
            <a:ext cx="4572000" cy="646331"/>
          </a:xfrm>
          <a:prstGeom prst="rect">
            <a:avLst/>
          </a:prstGeom>
          <a:noFill/>
        </p:spPr>
        <p:txBody>
          <a:bodyPr wrap="square">
            <a:spAutoFit/>
          </a:bodyPr>
          <a:lstStyle/>
          <a:p>
            <a:r>
              <a:rPr lang="en-US" sz="3600" dirty="0">
                <a:solidFill>
                  <a:schemeClr val="tx1">
                    <a:lumMod val="75000"/>
                  </a:schemeClr>
                </a:solidFill>
                <a:latin typeface="Rockwell Extra Bold" panose="02060903040505020403" pitchFamily="18" charset="0"/>
              </a:rPr>
              <a:t>ELECTRONICS</a:t>
            </a:r>
            <a:endParaRPr lang="en-US" sz="3600" dirty="0">
              <a:solidFill>
                <a:schemeClr val="tx1">
                  <a:lumMod val="75000"/>
                </a:schemeClr>
              </a:solidFill>
            </a:endParaRPr>
          </a:p>
        </p:txBody>
      </p:sp>
      <p:pic>
        <p:nvPicPr>
          <p:cNvPr id="10" name="Picture 4" descr="Hydrogels with Self-Healing Attribute | IntechOpen">
            <a:extLst>
              <a:ext uri="{FF2B5EF4-FFF2-40B4-BE49-F238E27FC236}">
                <a16:creationId xmlns:a16="http://schemas.microsoft.com/office/drawing/2014/main" id="{5649F794-236B-4F4B-89EA-F5EFCFB0B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852" y="682427"/>
            <a:ext cx="4278120" cy="38267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EB64DDB-1C6F-4995-B55E-E853F368E03C}"/>
              </a:ext>
            </a:extLst>
          </p:cNvPr>
          <p:cNvPicPr>
            <a:picLocks noChangeAspect="1"/>
          </p:cNvPicPr>
          <p:nvPr/>
        </p:nvPicPr>
        <p:blipFill>
          <a:blip r:embed="rId3"/>
          <a:stretch>
            <a:fillRect/>
          </a:stretch>
        </p:blipFill>
        <p:spPr>
          <a:xfrm>
            <a:off x="56028" y="3311800"/>
            <a:ext cx="4662912" cy="1197401"/>
          </a:xfrm>
          <a:prstGeom prst="rect">
            <a:avLst/>
          </a:prstGeom>
        </p:spPr>
      </p:pic>
      <p:pic>
        <p:nvPicPr>
          <p:cNvPr id="14" name="Picture 13">
            <a:extLst>
              <a:ext uri="{FF2B5EF4-FFF2-40B4-BE49-F238E27FC236}">
                <a16:creationId xmlns:a16="http://schemas.microsoft.com/office/drawing/2014/main" id="{BC29D171-C922-4673-AD85-B5C023C2B844}"/>
              </a:ext>
            </a:extLst>
          </p:cNvPr>
          <p:cNvPicPr>
            <a:picLocks noChangeAspect="1"/>
          </p:cNvPicPr>
          <p:nvPr/>
        </p:nvPicPr>
        <p:blipFill>
          <a:blip r:embed="rId4"/>
          <a:stretch>
            <a:fillRect/>
          </a:stretch>
        </p:blipFill>
        <p:spPr>
          <a:xfrm>
            <a:off x="12638" y="649549"/>
            <a:ext cx="4749692" cy="2123659"/>
          </a:xfrm>
          <a:prstGeom prst="rect">
            <a:avLst/>
          </a:prstGeom>
        </p:spPr>
      </p:pic>
      <p:pic>
        <p:nvPicPr>
          <p:cNvPr id="15" name="Picture 14">
            <a:extLst>
              <a:ext uri="{FF2B5EF4-FFF2-40B4-BE49-F238E27FC236}">
                <a16:creationId xmlns:a16="http://schemas.microsoft.com/office/drawing/2014/main" id="{D9A95743-2B3A-47C0-9964-AE18557263C4}"/>
              </a:ext>
            </a:extLst>
          </p:cNvPr>
          <p:cNvPicPr>
            <a:picLocks noChangeAspect="1"/>
          </p:cNvPicPr>
          <p:nvPr/>
        </p:nvPicPr>
        <p:blipFill>
          <a:blip r:embed="rId5"/>
          <a:stretch>
            <a:fillRect/>
          </a:stretch>
        </p:blipFill>
        <p:spPr>
          <a:xfrm>
            <a:off x="6431281" y="0"/>
            <a:ext cx="2752824" cy="529389"/>
          </a:xfrm>
          <a:prstGeom prst="rect">
            <a:avLst/>
          </a:prstGeom>
        </p:spPr>
      </p:pic>
      <p:sp>
        <p:nvSpPr>
          <p:cNvPr id="17" name="Rectangle: Rounded Corners 16">
            <a:extLst>
              <a:ext uri="{FF2B5EF4-FFF2-40B4-BE49-F238E27FC236}">
                <a16:creationId xmlns:a16="http://schemas.microsoft.com/office/drawing/2014/main" id="{1104245B-2AFB-41AD-9DB1-80493A06CD7F}"/>
              </a:ext>
            </a:extLst>
          </p:cNvPr>
          <p:cNvSpPr/>
          <p:nvPr/>
        </p:nvSpPr>
        <p:spPr>
          <a:xfrm>
            <a:off x="529389" y="2852973"/>
            <a:ext cx="3804760" cy="34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eorgia" panose="02040502050405020303" pitchFamily="18" charset="0"/>
              </a:rPr>
              <a:t>Formation of Double-network hydrogel</a:t>
            </a:r>
            <a:endParaRPr lang="en-US" dirty="0">
              <a:solidFill>
                <a:schemeClr val="bg1"/>
              </a:solidFill>
              <a:latin typeface="Georgia" panose="02040502050405020303" pitchFamily="18" charset="0"/>
            </a:endParaRPr>
          </a:p>
        </p:txBody>
      </p:sp>
      <p:sp>
        <p:nvSpPr>
          <p:cNvPr id="18" name="Rectangle: Rounded Corners 17">
            <a:extLst>
              <a:ext uri="{FF2B5EF4-FFF2-40B4-BE49-F238E27FC236}">
                <a16:creationId xmlns:a16="http://schemas.microsoft.com/office/drawing/2014/main" id="{CEB97C67-3D8E-4988-836F-4EAB04F89939}"/>
              </a:ext>
            </a:extLst>
          </p:cNvPr>
          <p:cNvSpPr/>
          <p:nvPr/>
        </p:nvSpPr>
        <p:spPr>
          <a:xfrm>
            <a:off x="102965" y="4656700"/>
            <a:ext cx="4486390" cy="34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eorgia" panose="02040502050405020303" pitchFamily="18" charset="0"/>
              </a:rPr>
              <a:t>polybutadiene-based poly(urea-urethane) (PBPUU)</a:t>
            </a:r>
            <a:endParaRPr lang="en-US" dirty="0">
              <a:solidFill>
                <a:schemeClr val="bg1"/>
              </a:solidFill>
              <a:latin typeface="Georgia" panose="02040502050405020303" pitchFamily="18" charset="0"/>
            </a:endParaRPr>
          </a:p>
        </p:txBody>
      </p:sp>
      <p:sp>
        <p:nvSpPr>
          <p:cNvPr id="19" name="Rectangle: Rounded Corners 18">
            <a:extLst>
              <a:ext uri="{FF2B5EF4-FFF2-40B4-BE49-F238E27FC236}">
                <a16:creationId xmlns:a16="http://schemas.microsoft.com/office/drawing/2014/main" id="{F251270E-E517-48B9-BB25-CE4AE1E40435}"/>
              </a:ext>
            </a:extLst>
          </p:cNvPr>
          <p:cNvSpPr/>
          <p:nvPr/>
        </p:nvSpPr>
        <p:spPr>
          <a:xfrm>
            <a:off x="5046532" y="4657715"/>
            <a:ext cx="3804760" cy="3429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Georgia" panose="02040502050405020303" pitchFamily="18" charset="0"/>
              </a:rPr>
              <a:t>Double-network hydrogel</a:t>
            </a:r>
            <a:endParaRPr lang="en-US" dirty="0">
              <a:solidFill>
                <a:schemeClr val="bg1"/>
              </a:solidFill>
              <a:latin typeface="Georgia" panose="02040502050405020303" pitchFamily="18" charset="0"/>
            </a:endParaRPr>
          </a:p>
        </p:txBody>
      </p:sp>
    </p:spTree>
    <p:extLst>
      <p:ext uri="{BB962C8B-B14F-4D97-AF65-F5344CB8AC3E}">
        <p14:creationId xmlns:p14="http://schemas.microsoft.com/office/powerpoint/2010/main" val="141567379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7904E2-A57F-44D5-B4F7-C1EF2B143A0E}"/>
              </a:ext>
            </a:extLst>
          </p:cNvPr>
          <p:cNvSpPr txBox="1"/>
          <p:nvPr/>
        </p:nvSpPr>
        <p:spPr>
          <a:xfrm>
            <a:off x="24064" y="168448"/>
            <a:ext cx="6557210" cy="646331"/>
          </a:xfrm>
          <a:prstGeom prst="rect">
            <a:avLst/>
          </a:prstGeom>
          <a:noFill/>
        </p:spPr>
        <p:txBody>
          <a:bodyPr wrap="square">
            <a:spAutoFit/>
          </a:bodyPr>
          <a:lstStyle/>
          <a:p>
            <a:r>
              <a:rPr lang="en-US" sz="3600" dirty="0">
                <a:solidFill>
                  <a:srgbClr val="383536"/>
                </a:solidFill>
                <a:latin typeface="Rockwell Extra Bold" panose="02060903040505020403" pitchFamily="18" charset="0"/>
              </a:rPr>
              <a:t>PAINTS AND COATINGS</a:t>
            </a:r>
          </a:p>
        </p:txBody>
      </p:sp>
      <p:pic>
        <p:nvPicPr>
          <p:cNvPr id="4" name="Picture 3">
            <a:extLst>
              <a:ext uri="{FF2B5EF4-FFF2-40B4-BE49-F238E27FC236}">
                <a16:creationId xmlns:a16="http://schemas.microsoft.com/office/drawing/2014/main" id="{B549DC08-9B3E-424F-99A7-C2752CA42733}"/>
              </a:ext>
            </a:extLst>
          </p:cNvPr>
          <p:cNvPicPr>
            <a:picLocks noChangeAspect="1"/>
          </p:cNvPicPr>
          <p:nvPr/>
        </p:nvPicPr>
        <p:blipFill>
          <a:blip r:embed="rId2"/>
          <a:stretch>
            <a:fillRect/>
          </a:stretch>
        </p:blipFill>
        <p:spPr>
          <a:xfrm>
            <a:off x="6431281" y="0"/>
            <a:ext cx="2752824" cy="529389"/>
          </a:xfrm>
          <a:prstGeom prst="rect">
            <a:avLst/>
          </a:prstGeom>
        </p:spPr>
      </p:pic>
      <p:pic>
        <p:nvPicPr>
          <p:cNvPr id="6" name="Content Placeholder 3">
            <a:extLst>
              <a:ext uri="{FF2B5EF4-FFF2-40B4-BE49-F238E27FC236}">
                <a16:creationId xmlns:a16="http://schemas.microsoft.com/office/drawing/2014/main" id="{D3D1823B-B336-494D-94F0-AFFD8C2F9056}"/>
              </a:ext>
            </a:extLst>
          </p:cNvPr>
          <p:cNvPicPr>
            <a:picLocks noChangeAspect="1"/>
          </p:cNvPicPr>
          <p:nvPr/>
        </p:nvPicPr>
        <p:blipFill rotWithShape="1">
          <a:blip r:embed="rId3">
            <a:extLst>
              <a:ext uri="{28A0092B-C50C-407E-A947-70E740481C1C}">
                <a14:useLocalDpi xmlns:a14="http://schemas.microsoft.com/office/drawing/2010/main" val="0"/>
              </a:ext>
            </a:extLst>
          </a:blip>
          <a:srcRect r="12364" b="19311"/>
          <a:stretch/>
        </p:blipFill>
        <p:spPr bwMode="auto">
          <a:xfrm>
            <a:off x="4785212" y="982580"/>
            <a:ext cx="4196361" cy="4022557"/>
          </a:xfrm>
          <a:prstGeom prst="rect">
            <a:avLst/>
          </a:prstGeom>
          <a:noFill/>
          <a:ln>
            <a:noFill/>
          </a:ln>
        </p:spPr>
      </p:pic>
      <p:pic>
        <p:nvPicPr>
          <p:cNvPr id="9218" name="Picture 2" descr="A scratched coating heals itself quickly and easily, with light not heat  (w/ video)">
            <a:extLst>
              <a:ext uri="{FF2B5EF4-FFF2-40B4-BE49-F238E27FC236}">
                <a16:creationId xmlns:a16="http://schemas.microsoft.com/office/drawing/2014/main" id="{258889D2-1399-4ACA-ACAD-5149DA320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427" y="982580"/>
            <a:ext cx="4542892" cy="402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0368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0B7FDB-A2F6-4910-A817-AD326902CDAB}"/>
              </a:ext>
            </a:extLst>
          </p:cNvPr>
          <p:cNvSpPr txBox="1"/>
          <p:nvPr/>
        </p:nvSpPr>
        <p:spPr>
          <a:xfrm>
            <a:off x="1858879" y="3208042"/>
            <a:ext cx="5426242" cy="769441"/>
          </a:xfrm>
          <a:prstGeom prst="rect">
            <a:avLst/>
          </a:prstGeom>
          <a:noFill/>
        </p:spPr>
        <p:txBody>
          <a:bodyPr wrap="square" rtlCol="0">
            <a:spAutoFit/>
          </a:bodyPr>
          <a:lstStyle/>
          <a:p>
            <a:pPr algn="ctr"/>
            <a:r>
              <a:rPr lang="en-US" sz="4400" dirty="0">
                <a:solidFill>
                  <a:srgbClr val="003880"/>
                </a:solidFill>
                <a:latin typeface="Rockwell Extra Bold" panose="02060903040505020403" pitchFamily="18" charset="0"/>
              </a:rPr>
              <a:t>FUTURE SCOPE</a:t>
            </a:r>
            <a:endParaRPr lang="en-IN" sz="4400" dirty="0">
              <a:solidFill>
                <a:srgbClr val="003880"/>
              </a:solidFill>
              <a:latin typeface="Rockwell Extra Bold" panose="02060903040505020403" pitchFamily="18" charset="0"/>
            </a:endParaRPr>
          </a:p>
        </p:txBody>
      </p:sp>
      <p:pic>
        <p:nvPicPr>
          <p:cNvPr id="3" name="Picture 2">
            <a:extLst>
              <a:ext uri="{FF2B5EF4-FFF2-40B4-BE49-F238E27FC236}">
                <a16:creationId xmlns:a16="http://schemas.microsoft.com/office/drawing/2014/main" id="{C2BB4F23-D198-4E88-9FD2-55D16AF25F74}"/>
              </a:ext>
            </a:extLst>
          </p:cNvPr>
          <p:cNvPicPr>
            <a:picLocks noChangeAspect="1"/>
          </p:cNvPicPr>
          <p:nvPr/>
        </p:nvPicPr>
        <p:blipFill>
          <a:blip r:embed="rId2"/>
          <a:stretch>
            <a:fillRect/>
          </a:stretch>
        </p:blipFill>
        <p:spPr>
          <a:xfrm>
            <a:off x="0" y="4614111"/>
            <a:ext cx="2752824" cy="529389"/>
          </a:xfrm>
          <a:prstGeom prst="rect">
            <a:avLst/>
          </a:prstGeom>
        </p:spPr>
      </p:pic>
      <p:grpSp>
        <p:nvGrpSpPr>
          <p:cNvPr id="8" name="Google Shape;7008;p69">
            <a:extLst>
              <a:ext uri="{FF2B5EF4-FFF2-40B4-BE49-F238E27FC236}">
                <a16:creationId xmlns:a16="http://schemas.microsoft.com/office/drawing/2014/main" id="{C0898203-008E-448D-89B3-15303A4833F5}"/>
              </a:ext>
            </a:extLst>
          </p:cNvPr>
          <p:cNvGrpSpPr/>
          <p:nvPr/>
        </p:nvGrpSpPr>
        <p:grpSpPr>
          <a:xfrm>
            <a:off x="4339178" y="1346490"/>
            <a:ext cx="466477" cy="614792"/>
            <a:chOff x="6164975" y="3211525"/>
            <a:chExt cx="191425" cy="296175"/>
          </a:xfrm>
          <a:solidFill>
            <a:schemeClr val="bg1"/>
          </a:solidFill>
        </p:grpSpPr>
        <p:sp>
          <p:nvSpPr>
            <p:cNvPr id="9" name="Google Shape;7009;p69">
              <a:extLst>
                <a:ext uri="{FF2B5EF4-FFF2-40B4-BE49-F238E27FC236}">
                  <a16:creationId xmlns:a16="http://schemas.microsoft.com/office/drawing/2014/main" id="{56BAE868-5CE4-4EC2-A09A-8EF45C2A5288}"/>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10;p69">
              <a:extLst>
                <a:ext uri="{FF2B5EF4-FFF2-40B4-BE49-F238E27FC236}">
                  <a16:creationId xmlns:a16="http://schemas.microsoft.com/office/drawing/2014/main" id="{176F1A1A-B735-49A5-BD23-DAA0D7F41321}"/>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11;p69">
              <a:extLst>
                <a:ext uri="{FF2B5EF4-FFF2-40B4-BE49-F238E27FC236}">
                  <a16:creationId xmlns:a16="http://schemas.microsoft.com/office/drawing/2014/main" id="{CBC07701-B61F-4342-BFF5-E799E3936EC5}"/>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12;p69">
              <a:extLst>
                <a:ext uri="{FF2B5EF4-FFF2-40B4-BE49-F238E27FC236}">
                  <a16:creationId xmlns:a16="http://schemas.microsoft.com/office/drawing/2014/main" id="{B20F3B05-E794-4113-B389-6EABC54B350D}"/>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13;p69">
              <a:extLst>
                <a:ext uri="{FF2B5EF4-FFF2-40B4-BE49-F238E27FC236}">
                  <a16:creationId xmlns:a16="http://schemas.microsoft.com/office/drawing/2014/main" id="{A98FCB6A-2EE4-4E41-B536-0651F3055BAE}"/>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14;p69">
              <a:extLst>
                <a:ext uri="{FF2B5EF4-FFF2-40B4-BE49-F238E27FC236}">
                  <a16:creationId xmlns:a16="http://schemas.microsoft.com/office/drawing/2014/main" id="{4109C455-8D26-47B9-A255-32B910C03FD8}"/>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15;p69">
              <a:extLst>
                <a:ext uri="{FF2B5EF4-FFF2-40B4-BE49-F238E27FC236}">
                  <a16:creationId xmlns:a16="http://schemas.microsoft.com/office/drawing/2014/main" id="{CF2DC5E9-69D6-40FF-B4BD-8A5076A29106}"/>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5534363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4112E6-C420-46D7-B37A-EE96BAEDC830}"/>
              </a:ext>
            </a:extLst>
          </p:cNvPr>
          <p:cNvPicPr>
            <a:picLocks noChangeAspect="1"/>
          </p:cNvPicPr>
          <p:nvPr/>
        </p:nvPicPr>
        <p:blipFill>
          <a:blip r:embed="rId2"/>
          <a:stretch>
            <a:fillRect/>
          </a:stretch>
        </p:blipFill>
        <p:spPr>
          <a:xfrm>
            <a:off x="0" y="1239254"/>
            <a:ext cx="9144000" cy="3587778"/>
          </a:xfrm>
          <a:prstGeom prst="rect">
            <a:avLst/>
          </a:prstGeom>
        </p:spPr>
      </p:pic>
      <p:sp>
        <p:nvSpPr>
          <p:cNvPr id="5" name="TextBox 4">
            <a:extLst>
              <a:ext uri="{FF2B5EF4-FFF2-40B4-BE49-F238E27FC236}">
                <a16:creationId xmlns:a16="http://schemas.microsoft.com/office/drawing/2014/main" id="{C4C66777-04D0-4082-82C4-918DC71E824D}"/>
              </a:ext>
            </a:extLst>
          </p:cNvPr>
          <p:cNvSpPr txBox="1"/>
          <p:nvPr/>
        </p:nvSpPr>
        <p:spPr>
          <a:xfrm>
            <a:off x="180892" y="316468"/>
            <a:ext cx="4841484" cy="646331"/>
          </a:xfrm>
          <a:prstGeom prst="rect">
            <a:avLst/>
          </a:prstGeom>
          <a:noFill/>
        </p:spPr>
        <p:txBody>
          <a:bodyPr wrap="square" rtlCol="0">
            <a:spAutoFit/>
          </a:bodyPr>
          <a:lstStyle/>
          <a:p>
            <a:r>
              <a:rPr lang="en-IN" sz="3600" dirty="0">
                <a:solidFill>
                  <a:schemeClr val="tx1">
                    <a:lumMod val="75000"/>
                  </a:schemeClr>
                </a:solidFill>
                <a:latin typeface="Rockwell Extra Bold" panose="02060903040505020403" pitchFamily="18" charset="0"/>
              </a:rPr>
              <a:t>TERZOMILLENIO</a:t>
            </a:r>
          </a:p>
        </p:txBody>
      </p:sp>
      <p:pic>
        <p:nvPicPr>
          <p:cNvPr id="4" name="Picture 3">
            <a:extLst>
              <a:ext uri="{FF2B5EF4-FFF2-40B4-BE49-F238E27FC236}">
                <a16:creationId xmlns:a16="http://schemas.microsoft.com/office/drawing/2014/main" id="{7B692CAA-8F1F-4E4E-84B9-7B38AADE0052}"/>
              </a:ext>
            </a:extLst>
          </p:cNvPr>
          <p:cNvPicPr>
            <a:picLocks noChangeAspect="1"/>
          </p:cNvPicPr>
          <p:nvPr/>
        </p:nvPicPr>
        <p:blipFill>
          <a:blip r:embed="rId3"/>
          <a:stretch>
            <a:fillRect/>
          </a:stretch>
        </p:blipFill>
        <p:spPr>
          <a:xfrm>
            <a:off x="6431281" y="0"/>
            <a:ext cx="2752824" cy="529389"/>
          </a:xfrm>
          <a:prstGeom prst="rect">
            <a:avLst/>
          </a:prstGeom>
        </p:spPr>
      </p:pic>
    </p:spTree>
    <p:extLst>
      <p:ext uri="{BB962C8B-B14F-4D97-AF65-F5344CB8AC3E}">
        <p14:creationId xmlns:p14="http://schemas.microsoft.com/office/powerpoint/2010/main" val="128704969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2"/>
          <p:cNvSpPr txBox="1">
            <a:spLocks noGrp="1"/>
          </p:cNvSpPr>
          <p:nvPr>
            <p:ph type="ctrTitle"/>
          </p:nvPr>
        </p:nvSpPr>
        <p:spPr>
          <a:xfrm>
            <a:off x="3676701" y="3868252"/>
            <a:ext cx="5260762" cy="8990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000" dirty="0">
                <a:latin typeface="Rockwell Extra Bold" panose="02060903040505020403" pitchFamily="18" charset="0"/>
              </a:rPr>
              <a:t>INTRODUCTION</a:t>
            </a:r>
            <a:endParaRPr sz="4000" dirty="0">
              <a:latin typeface="Rockwell Extra Bold" panose="02060903040505020403" pitchFamily="18" charset="0"/>
            </a:endParaRPr>
          </a:p>
        </p:txBody>
      </p:sp>
      <p:pic>
        <p:nvPicPr>
          <p:cNvPr id="10" name="Picture 9">
            <a:extLst>
              <a:ext uri="{FF2B5EF4-FFF2-40B4-BE49-F238E27FC236}">
                <a16:creationId xmlns:a16="http://schemas.microsoft.com/office/drawing/2014/main" id="{AD29807B-7145-4C08-9AA4-8DAF218077AE}"/>
              </a:ext>
            </a:extLst>
          </p:cNvPr>
          <p:cNvPicPr>
            <a:picLocks noChangeAspect="1"/>
          </p:cNvPicPr>
          <p:nvPr/>
        </p:nvPicPr>
        <p:blipFill>
          <a:blip r:embed="rId3"/>
          <a:stretch>
            <a:fillRect/>
          </a:stretch>
        </p:blipFill>
        <p:spPr>
          <a:xfrm>
            <a:off x="6160695" y="0"/>
            <a:ext cx="2993336" cy="575642"/>
          </a:xfrm>
          <a:prstGeom prst="rect">
            <a:avLst/>
          </a:prstGeom>
        </p:spPr>
      </p:pic>
      <p:grpSp>
        <p:nvGrpSpPr>
          <p:cNvPr id="5" name="Google Shape;7960;p71">
            <a:extLst>
              <a:ext uri="{FF2B5EF4-FFF2-40B4-BE49-F238E27FC236}">
                <a16:creationId xmlns:a16="http://schemas.microsoft.com/office/drawing/2014/main" id="{AEBFE449-C0F1-487B-837C-CFBD5A7E7C19}"/>
              </a:ext>
            </a:extLst>
          </p:cNvPr>
          <p:cNvGrpSpPr/>
          <p:nvPr/>
        </p:nvGrpSpPr>
        <p:grpSpPr>
          <a:xfrm>
            <a:off x="2840310" y="2070402"/>
            <a:ext cx="692217" cy="673078"/>
            <a:chOff x="-48262200" y="3200500"/>
            <a:chExt cx="301675" cy="300100"/>
          </a:xfrm>
          <a:solidFill>
            <a:schemeClr val="bg1"/>
          </a:solidFill>
        </p:grpSpPr>
        <p:sp>
          <p:nvSpPr>
            <p:cNvPr id="6" name="Google Shape;7961;p71">
              <a:extLst>
                <a:ext uri="{FF2B5EF4-FFF2-40B4-BE49-F238E27FC236}">
                  <a16:creationId xmlns:a16="http://schemas.microsoft.com/office/drawing/2014/main" id="{9BAFE97D-9E0C-42EB-8C3D-B4F6E6946CA5}"/>
                </a:ext>
              </a:extLst>
            </p:cNvPr>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62;p71">
              <a:extLst>
                <a:ext uri="{FF2B5EF4-FFF2-40B4-BE49-F238E27FC236}">
                  <a16:creationId xmlns:a16="http://schemas.microsoft.com/office/drawing/2014/main" id="{F26103EE-899E-4D43-A95B-24525429277D}"/>
                </a:ext>
              </a:extLst>
            </p:cNvPr>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63;p71">
              <a:extLst>
                <a:ext uri="{FF2B5EF4-FFF2-40B4-BE49-F238E27FC236}">
                  <a16:creationId xmlns:a16="http://schemas.microsoft.com/office/drawing/2014/main" id="{ABC896C0-4659-4923-89B8-58F3A5726BF6}"/>
                </a:ext>
              </a:extLst>
            </p:cNvPr>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64;p71">
              <a:extLst>
                <a:ext uri="{FF2B5EF4-FFF2-40B4-BE49-F238E27FC236}">
                  <a16:creationId xmlns:a16="http://schemas.microsoft.com/office/drawing/2014/main" id="{AC89D270-EA15-4B98-AC01-0BFDE920EC1B}"/>
                </a:ext>
              </a:extLst>
            </p:cNvPr>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5;p71">
              <a:extLst>
                <a:ext uri="{FF2B5EF4-FFF2-40B4-BE49-F238E27FC236}">
                  <a16:creationId xmlns:a16="http://schemas.microsoft.com/office/drawing/2014/main" id="{7DA50D0E-1E0A-4247-8C32-A11757550E5F}"/>
                </a:ext>
              </a:extLst>
            </p:cNvPr>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66;p71">
              <a:extLst>
                <a:ext uri="{FF2B5EF4-FFF2-40B4-BE49-F238E27FC236}">
                  <a16:creationId xmlns:a16="http://schemas.microsoft.com/office/drawing/2014/main" id="{198F22FE-9E7D-4648-9881-6BA6F0A44F70}"/>
                </a:ext>
              </a:extLst>
            </p:cNvPr>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67;p71">
              <a:extLst>
                <a:ext uri="{FF2B5EF4-FFF2-40B4-BE49-F238E27FC236}">
                  <a16:creationId xmlns:a16="http://schemas.microsoft.com/office/drawing/2014/main" id="{6713030F-0416-41A5-8771-1E641135DE53}"/>
                </a:ext>
              </a:extLst>
            </p:cNvPr>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68;p71">
              <a:extLst>
                <a:ext uri="{FF2B5EF4-FFF2-40B4-BE49-F238E27FC236}">
                  <a16:creationId xmlns:a16="http://schemas.microsoft.com/office/drawing/2014/main" id="{A47791CB-9040-48D6-98D4-F7C721FCA6B6}"/>
                </a:ext>
              </a:extLst>
            </p:cNvPr>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69;p71">
              <a:extLst>
                <a:ext uri="{FF2B5EF4-FFF2-40B4-BE49-F238E27FC236}">
                  <a16:creationId xmlns:a16="http://schemas.microsoft.com/office/drawing/2014/main" id="{E5ACA770-BDFB-4872-8447-5CF79703F86F}"/>
                </a:ext>
              </a:extLst>
            </p:cNvPr>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osthetics | HDT Global">
            <a:extLst>
              <a:ext uri="{FF2B5EF4-FFF2-40B4-BE49-F238E27FC236}">
                <a16:creationId xmlns:a16="http://schemas.microsoft.com/office/drawing/2014/main" id="{49D2994B-6644-45E2-ABDA-FB324AF17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4606"/>
            <a:ext cx="9143999" cy="35324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E88324-9F88-43B5-B1A5-87B84C0AF38A}"/>
              </a:ext>
            </a:extLst>
          </p:cNvPr>
          <p:cNvSpPr txBox="1"/>
          <p:nvPr/>
        </p:nvSpPr>
        <p:spPr>
          <a:xfrm>
            <a:off x="-839" y="469233"/>
            <a:ext cx="9143999" cy="584775"/>
          </a:xfrm>
          <a:prstGeom prst="rect">
            <a:avLst/>
          </a:prstGeom>
          <a:noFill/>
        </p:spPr>
        <p:txBody>
          <a:bodyPr wrap="square" rtlCol="0">
            <a:spAutoFit/>
          </a:bodyPr>
          <a:lstStyle/>
          <a:p>
            <a:pPr lvl="0" algn="ctr"/>
            <a:r>
              <a:rPr lang="en-IN" sz="3200" dirty="0">
                <a:solidFill>
                  <a:schemeClr val="tx1">
                    <a:lumMod val="75000"/>
                  </a:schemeClr>
                </a:solidFill>
                <a:latin typeface="Rockwell Extra Bold" panose="02060903040505020403" pitchFamily="18" charset="0"/>
              </a:rPr>
              <a:t>SELF HEALING HUMAN PROSTHETICS</a:t>
            </a:r>
          </a:p>
        </p:txBody>
      </p:sp>
      <p:pic>
        <p:nvPicPr>
          <p:cNvPr id="5" name="Picture 4">
            <a:extLst>
              <a:ext uri="{FF2B5EF4-FFF2-40B4-BE49-F238E27FC236}">
                <a16:creationId xmlns:a16="http://schemas.microsoft.com/office/drawing/2014/main" id="{0CA3F1D6-6136-4890-B7AE-2A24BA66701D}"/>
              </a:ext>
            </a:extLst>
          </p:cNvPr>
          <p:cNvPicPr>
            <a:picLocks noChangeAspect="1"/>
          </p:cNvPicPr>
          <p:nvPr/>
        </p:nvPicPr>
        <p:blipFill>
          <a:blip r:embed="rId3"/>
          <a:stretch>
            <a:fillRect/>
          </a:stretch>
        </p:blipFill>
        <p:spPr>
          <a:xfrm>
            <a:off x="6744097" y="1"/>
            <a:ext cx="2440007" cy="469232"/>
          </a:xfrm>
          <a:prstGeom prst="rect">
            <a:avLst/>
          </a:prstGeom>
        </p:spPr>
      </p:pic>
    </p:spTree>
    <p:extLst>
      <p:ext uri="{BB962C8B-B14F-4D97-AF65-F5344CB8AC3E}">
        <p14:creationId xmlns:p14="http://schemas.microsoft.com/office/powerpoint/2010/main" val="919371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EE88324-9F88-43B5-B1A5-87B84C0AF38A}"/>
              </a:ext>
            </a:extLst>
          </p:cNvPr>
          <p:cNvSpPr txBox="1"/>
          <p:nvPr/>
        </p:nvSpPr>
        <p:spPr>
          <a:xfrm>
            <a:off x="170777" y="409127"/>
            <a:ext cx="8037095" cy="584775"/>
          </a:xfrm>
          <a:prstGeom prst="rect">
            <a:avLst/>
          </a:prstGeom>
          <a:noFill/>
        </p:spPr>
        <p:txBody>
          <a:bodyPr wrap="square" rtlCol="0">
            <a:spAutoFit/>
          </a:bodyPr>
          <a:lstStyle/>
          <a:p>
            <a:pPr lvl="0"/>
            <a:r>
              <a:rPr lang="en-IN" sz="3200" dirty="0">
                <a:solidFill>
                  <a:schemeClr val="tx1">
                    <a:lumMod val="75000"/>
                  </a:schemeClr>
                </a:solidFill>
                <a:latin typeface="Rockwell Extra Bold" panose="02060903040505020403" pitchFamily="18" charset="0"/>
              </a:rPr>
              <a:t>FOLDING </a:t>
            </a:r>
            <a:r>
              <a:rPr lang="en-IN" sz="3200" dirty="0" err="1">
                <a:solidFill>
                  <a:schemeClr val="tx1">
                    <a:lumMod val="75000"/>
                  </a:schemeClr>
                </a:solidFill>
                <a:latin typeface="Rockwell Extra Bold" panose="02060903040505020403" pitchFamily="18" charset="0"/>
              </a:rPr>
              <a:t>iDEVICE</a:t>
            </a:r>
            <a:endParaRPr lang="en-IN" sz="3200" dirty="0">
              <a:solidFill>
                <a:schemeClr val="tx1">
                  <a:lumMod val="75000"/>
                </a:schemeClr>
              </a:solidFill>
              <a:latin typeface="Rockwell Extra Bold" panose="02060903040505020403" pitchFamily="18" charset="0"/>
            </a:endParaRPr>
          </a:p>
        </p:txBody>
      </p:sp>
      <p:pic>
        <p:nvPicPr>
          <p:cNvPr id="5" name="Picture 4" descr="Apple Is Developing A Foldable iPhone | Resource Techniques">
            <a:extLst>
              <a:ext uri="{FF2B5EF4-FFF2-40B4-BE49-F238E27FC236}">
                <a16:creationId xmlns:a16="http://schemas.microsoft.com/office/drawing/2014/main" id="{A8A4BB06-E60F-44C9-BEF3-0DEE54C69F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1284"/>
            <a:ext cx="9143999" cy="35757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EB879A-D498-4E20-AEF8-72DF201ED16E}"/>
              </a:ext>
            </a:extLst>
          </p:cNvPr>
          <p:cNvPicPr>
            <a:picLocks noChangeAspect="1"/>
          </p:cNvPicPr>
          <p:nvPr/>
        </p:nvPicPr>
        <p:blipFill>
          <a:blip r:embed="rId3"/>
          <a:stretch>
            <a:fillRect/>
          </a:stretch>
        </p:blipFill>
        <p:spPr>
          <a:xfrm>
            <a:off x="6431281" y="0"/>
            <a:ext cx="2752824" cy="529389"/>
          </a:xfrm>
          <a:prstGeom prst="rect">
            <a:avLst/>
          </a:prstGeom>
        </p:spPr>
      </p:pic>
    </p:spTree>
    <p:extLst>
      <p:ext uri="{BB962C8B-B14F-4D97-AF65-F5344CB8AC3E}">
        <p14:creationId xmlns:p14="http://schemas.microsoft.com/office/powerpoint/2010/main" val="261202768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AA06AC-69F9-4A33-A3E8-0387504A724A}"/>
              </a:ext>
            </a:extLst>
          </p:cNvPr>
          <p:cNvSpPr txBox="1"/>
          <p:nvPr/>
        </p:nvSpPr>
        <p:spPr>
          <a:xfrm>
            <a:off x="4186988" y="1090484"/>
            <a:ext cx="4572000" cy="769441"/>
          </a:xfrm>
          <a:prstGeom prst="rect">
            <a:avLst/>
          </a:prstGeom>
          <a:noFill/>
        </p:spPr>
        <p:txBody>
          <a:bodyPr wrap="square" rtlCol="0">
            <a:spAutoFit/>
          </a:bodyPr>
          <a:lstStyle/>
          <a:p>
            <a:pPr algn="ctr"/>
            <a:r>
              <a:rPr lang="en-US" sz="4400" dirty="0">
                <a:solidFill>
                  <a:srgbClr val="003880"/>
                </a:solidFill>
                <a:latin typeface="Rockwell Extra Bold" panose="02060903040505020403" pitchFamily="18" charset="0"/>
              </a:rPr>
              <a:t>CONCLUSION</a:t>
            </a:r>
            <a:endParaRPr lang="en-IN" sz="4400" dirty="0">
              <a:solidFill>
                <a:srgbClr val="003880"/>
              </a:solidFill>
              <a:latin typeface="Rockwell Extra Bold" panose="02060903040505020403" pitchFamily="18" charset="0"/>
            </a:endParaRPr>
          </a:p>
        </p:txBody>
      </p:sp>
      <p:sp>
        <p:nvSpPr>
          <p:cNvPr id="6" name="TextBox 5">
            <a:extLst>
              <a:ext uri="{FF2B5EF4-FFF2-40B4-BE49-F238E27FC236}">
                <a16:creationId xmlns:a16="http://schemas.microsoft.com/office/drawing/2014/main" id="{1EF09D4F-00D2-43C0-809A-2BA15E1C300E}"/>
              </a:ext>
            </a:extLst>
          </p:cNvPr>
          <p:cNvSpPr txBox="1"/>
          <p:nvPr/>
        </p:nvSpPr>
        <p:spPr>
          <a:xfrm>
            <a:off x="4283241" y="1859925"/>
            <a:ext cx="4379495" cy="2893100"/>
          </a:xfrm>
          <a:prstGeom prst="rect">
            <a:avLst/>
          </a:prstGeom>
          <a:noFill/>
        </p:spPr>
        <p:txBody>
          <a:bodyPr wrap="square" rtlCol="0">
            <a:spAutoFit/>
          </a:bodyPr>
          <a:lstStyle/>
          <a:p>
            <a:pPr algn="just"/>
            <a:r>
              <a:rPr lang="en-US" dirty="0">
                <a:solidFill>
                  <a:schemeClr val="tx1"/>
                </a:solidFill>
                <a:latin typeface="Georgia" panose="02040502050405020303" pitchFamily="18" charset="0"/>
              </a:rPr>
              <a:t>Considering the long-term stability and self-heal ability, SHPs are the best composite material among the next-generation materials. This material can be used in many diverse environments with higher stability comparing conventional material. Therefore, using this composite material would be economic in industrial sectors. The progress of SHPs day by day makes this type of material worth using in every sector. The special features of newly developed SHPs reveal a new way to produce and apply advanced materials. Now, these new types of material enable us to produce various products with a longer lifetime and stability.</a:t>
            </a:r>
            <a:endParaRPr lang="en-IN" dirty="0">
              <a:solidFill>
                <a:schemeClr val="tx1"/>
              </a:solidFill>
              <a:latin typeface="Georgia" panose="02040502050405020303" pitchFamily="18" charset="0"/>
            </a:endParaRPr>
          </a:p>
        </p:txBody>
      </p:sp>
      <p:pic>
        <p:nvPicPr>
          <p:cNvPr id="4" name="Picture 3">
            <a:extLst>
              <a:ext uri="{FF2B5EF4-FFF2-40B4-BE49-F238E27FC236}">
                <a16:creationId xmlns:a16="http://schemas.microsoft.com/office/drawing/2014/main" id="{A834FBFE-622D-4C61-94C0-254D9EC137BC}"/>
              </a:ext>
            </a:extLst>
          </p:cNvPr>
          <p:cNvPicPr>
            <a:picLocks noChangeAspect="1"/>
          </p:cNvPicPr>
          <p:nvPr/>
        </p:nvPicPr>
        <p:blipFill>
          <a:blip r:embed="rId2"/>
          <a:stretch>
            <a:fillRect/>
          </a:stretch>
        </p:blipFill>
        <p:spPr>
          <a:xfrm>
            <a:off x="6431281" y="0"/>
            <a:ext cx="2752824" cy="529389"/>
          </a:xfrm>
          <a:prstGeom prst="rect">
            <a:avLst/>
          </a:prstGeom>
        </p:spPr>
      </p:pic>
      <p:grpSp>
        <p:nvGrpSpPr>
          <p:cNvPr id="7" name="Google Shape;6512;p68">
            <a:extLst>
              <a:ext uri="{FF2B5EF4-FFF2-40B4-BE49-F238E27FC236}">
                <a16:creationId xmlns:a16="http://schemas.microsoft.com/office/drawing/2014/main" id="{99AF64BD-205E-4672-AEDF-6BA9090D394E}"/>
              </a:ext>
            </a:extLst>
          </p:cNvPr>
          <p:cNvGrpSpPr/>
          <p:nvPr/>
        </p:nvGrpSpPr>
        <p:grpSpPr>
          <a:xfrm>
            <a:off x="2873613" y="2098437"/>
            <a:ext cx="555388" cy="668826"/>
            <a:chOff x="-40011050" y="3972375"/>
            <a:chExt cx="316650" cy="316625"/>
          </a:xfrm>
          <a:solidFill>
            <a:schemeClr val="bg1"/>
          </a:solidFill>
        </p:grpSpPr>
        <p:sp>
          <p:nvSpPr>
            <p:cNvPr id="8" name="Google Shape;6513;p68">
              <a:extLst>
                <a:ext uri="{FF2B5EF4-FFF2-40B4-BE49-F238E27FC236}">
                  <a16:creationId xmlns:a16="http://schemas.microsoft.com/office/drawing/2014/main" id="{A7B2EBC8-C1AD-4895-9A58-E19F6DEB5A66}"/>
                </a:ext>
              </a:extLst>
            </p:cNvPr>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14;p68">
              <a:extLst>
                <a:ext uri="{FF2B5EF4-FFF2-40B4-BE49-F238E27FC236}">
                  <a16:creationId xmlns:a16="http://schemas.microsoft.com/office/drawing/2014/main" id="{2A725A9E-589D-4F6C-88F3-C6C342EDEBDF}"/>
                </a:ext>
              </a:extLst>
            </p:cNvPr>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707719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7E4BA-386D-440E-9051-501CF1A8AA9F}"/>
              </a:ext>
            </a:extLst>
          </p:cNvPr>
          <p:cNvSpPr>
            <a:spLocks noGrp="1"/>
          </p:cNvSpPr>
          <p:nvPr>
            <p:ph type="title"/>
          </p:nvPr>
        </p:nvSpPr>
        <p:spPr/>
        <p:txBody>
          <a:bodyPr/>
          <a:lstStyle/>
          <a:p>
            <a:r>
              <a:rPr lang="en-US" dirty="0">
                <a:solidFill>
                  <a:schemeClr val="accent5"/>
                </a:solidFill>
                <a:latin typeface="Rockwell Extra Bold" panose="02060903040505020403" pitchFamily="18" charset="0"/>
              </a:rPr>
              <a:t>REFERENCES</a:t>
            </a:r>
          </a:p>
        </p:txBody>
      </p:sp>
      <p:sp>
        <p:nvSpPr>
          <p:cNvPr id="7" name="TextBox 6">
            <a:extLst>
              <a:ext uri="{FF2B5EF4-FFF2-40B4-BE49-F238E27FC236}">
                <a16:creationId xmlns:a16="http://schemas.microsoft.com/office/drawing/2014/main" id="{EDD09E74-82E5-4243-BDD3-29232389E131}"/>
              </a:ext>
            </a:extLst>
          </p:cNvPr>
          <p:cNvSpPr txBox="1"/>
          <p:nvPr/>
        </p:nvSpPr>
        <p:spPr>
          <a:xfrm>
            <a:off x="300998" y="1157657"/>
            <a:ext cx="8542003" cy="3702488"/>
          </a:xfrm>
          <a:prstGeom prst="rect">
            <a:avLst/>
          </a:prstGeom>
          <a:noFill/>
        </p:spPr>
        <p:txBody>
          <a:bodyPr wrap="square">
            <a:spAutoFit/>
          </a:bodyPr>
          <a:lstStyle/>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2">
                  <a:extLst>
                    <a:ext uri="{A12FA001-AC4F-418D-AE19-62706E023703}">
                      <ahyp:hlinkClr xmlns:ahyp="http://schemas.microsoft.com/office/drawing/2018/hyperlinkcolor" val="tx"/>
                    </a:ext>
                  </a:extLst>
                </a:hlinkClick>
              </a:rPr>
              <a:t>https://www.sciencenewsforstudents.org/article/explainer-what-are-polymers</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3">
                  <a:extLst>
                    <a:ext uri="{A12FA001-AC4F-418D-AE19-62706E023703}">
                      <ahyp:hlinkClr xmlns:ahyp="http://schemas.microsoft.com/office/drawing/2018/hyperlinkcolor" val="tx"/>
                    </a:ext>
                  </a:extLst>
                </a:hlinkClick>
              </a:rPr>
              <a:t>https://www.livescience.com/60682-polymers.html</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4">
                  <a:extLst>
                    <a:ext uri="{A12FA001-AC4F-418D-AE19-62706E023703}">
                      <ahyp:hlinkClr xmlns:ahyp="http://schemas.microsoft.com/office/drawing/2018/hyperlinkcolor" val="tx"/>
                    </a:ext>
                  </a:extLst>
                </a:hlinkClick>
              </a:rPr>
              <a:t>https://www.sciencedirect.com/topics/materials-science/self-healing-polymer</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5">
                  <a:extLst>
                    <a:ext uri="{A12FA001-AC4F-418D-AE19-62706E023703}">
                      <ahyp:hlinkClr xmlns:ahyp="http://schemas.microsoft.com/office/drawing/2018/hyperlinkcolor" val="tx"/>
                    </a:ext>
                  </a:extLst>
                </a:hlinkClick>
              </a:rPr>
              <a:t>https://www.researchgate.net/publication/228525532_Self-healing_materials_A_review</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6">
                  <a:extLst>
                    <a:ext uri="{A12FA001-AC4F-418D-AE19-62706E023703}">
                      <ahyp:hlinkClr xmlns:ahyp="http://schemas.microsoft.com/office/drawing/2018/hyperlinkcolor" val="tx"/>
                    </a:ext>
                  </a:extLst>
                </a:hlinkClick>
              </a:rPr>
              <a:t>https://www.researchgate.net/publication/230866144_An_experimental_study_of_the_self-healing_behavior_of_ionomeric_systems_under_ballistic_impact_tests</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7">
                  <a:extLst>
                    <a:ext uri="{A12FA001-AC4F-418D-AE19-62706E023703}">
                      <ahyp:hlinkClr xmlns:ahyp="http://schemas.microsoft.com/office/drawing/2018/hyperlinkcolor" val="tx"/>
                    </a:ext>
                  </a:extLst>
                </a:hlinkClick>
              </a:rPr>
              <a:t>https://www.mdpi.com/2073-4360/12/7/1534/htm</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8">
                  <a:extLst>
                    <a:ext uri="{A12FA001-AC4F-418D-AE19-62706E023703}">
                      <ahyp:hlinkClr xmlns:ahyp="http://schemas.microsoft.com/office/drawing/2018/hyperlinkcolor" val="tx"/>
                    </a:ext>
                  </a:extLst>
                </a:hlinkClick>
              </a:rPr>
              <a:t>https://www.google.com/url?sa=t&amp;rct=j&amp;q=&amp;esrc=s&amp;source=web&amp;cd=&amp;cad=rja&amp;uact=8&amp;ved=2ahUKEwivq5P44cbzAhVbb30KHX4GA-kQFnoECAcQAQ&amp;url=https%3A%2F%2Fwww.mdpi.com%2F2226-4310%2F6%2F2%2F14%2Fpdf&amp;usg=AOvVaw1bgpCNVOleepzGVlYnlYMT</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9">
                  <a:extLst>
                    <a:ext uri="{A12FA001-AC4F-418D-AE19-62706E023703}">
                      <ahyp:hlinkClr xmlns:ahyp="http://schemas.microsoft.com/office/drawing/2018/hyperlinkcolor" val="tx"/>
                    </a:ext>
                  </a:extLst>
                </a:hlinkClick>
              </a:rPr>
              <a:t>https://polymerdatabase.com/polymer%20chemistry/Self-healing%20Polymers2.html</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0">
                  <a:extLst>
                    <a:ext uri="{A12FA001-AC4F-418D-AE19-62706E023703}">
                      <ahyp:hlinkClr xmlns:ahyp="http://schemas.microsoft.com/office/drawing/2018/hyperlinkcolor" val="tx"/>
                    </a:ext>
                  </a:extLst>
                </a:hlinkClick>
              </a:rPr>
              <a:t>https://polymerdatabase.com/polymer%20chemistry/Self-healing%20Polymers.html</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1">
                  <a:extLst>
                    <a:ext uri="{A12FA001-AC4F-418D-AE19-62706E023703}">
                      <ahyp:hlinkClr xmlns:ahyp="http://schemas.microsoft.com/office/drawing/2018/hyperlinkcolor" val="tx"/>
                    </a:ext>
                  </a:extLst>
                </a:hlinkClick>
              </a:rPr>
              <a:t>https://www.jstor.org/stable/23019350</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2">
                  <a:extLst>
                    <a:ext uri="{A12FA001-AC4F-418D-AE19-62706E023703}">
                      <ahyp:hlinkClr xmlns:ahyp="http://schemas.microsoft.com/office/drawing/2018/hyperlinkcolor" val="tx"/>
                    </a:ext>
                  </a:extLst>
                </a:hlinkClick>
              </a:rPr>
              <a:t>https://in.askmen.com/cars/1118531/article/a-self-healing-car-we-kid-not-its-called-the-lamborghini-terzo-millennio</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7">
                  <a:extLst>
                    <a:ext uri="{A12FA001-AC4F-418D-AE19-62706E023703}">
                      <ahyp:hlinkClr xmlns:ahyp="http://schemas.microsoft.com/office/drawing/2018/hyperlinkcolor" val="tx"/>
                    </a:ext>
                  </a:extLst>
                </a:hlinkClick>
              </a:rPr>
              <a:t>Polymers | Free Full-Text | Self-Healing Mechanisms for 3D-Printed Polymeric Structures: From Lab to Reality | HTML (mdpi.com)</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3">
                  <a:extLst>
                    <a:ext uri="{A12FA001-AC4F-418D-AE19-62706E023703}">
                      <ahyp:hlinkClr xmlns:ahyp="http://schemas.microsoft.com/office/drawing/2018/hyperlinkcolor" val="tx"/>
                    </a:ext>
                  </a:extLst>
                </a:hlinkClick>
              </a:rPr>
              <a:t>http://whitegroup.beckman.illinois.edu/journal%20articles/nrs098.pdf</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4">
                  <a:extLst>
                    <a:ext uri="{A12FA001-AC4F-418D-AE19-62706E023703}">
                      <ahyp:hlinkClr xmlns:ahyp="http://schemas.microsoft.com/office/drawing/2018/hyperlinkcolor" val="tx"/>
                    </a:ext>
                  </a:extLst>
                </a:hlinkClick>
              </a:rPr>
              <a:t>https://onlinelibrary.wiley.com/doi/full/10.1002/aenm.201700890</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5">
                  <a:extLst>
                    <a:ext uri="{A12FA001-AC4F-418D-AE19-62706E023703}">
                      <ahyp:hlinkClr xmlns:ahyp="http://schemas.microsoft.com/office/drawing/2018/hyperlinkcolor" val="tx"/>
                    </a:ext>
                  </a:extLst>
                </a:hlinkClick>
              </a:rPr>
              <a:t>https://www.hindawi.com/journals/apt/2021/7848088/</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6">
                  <a:extLst>
                    <a:ext uri="{A12FA001-AC4F-418D-AE19-62706E023703}">
                      <ahyp:hlinkClr xmlns:ahyp="http://schemas.microsoft.com/office/drawing/2018/hyperlinkcolor" val="tx"/>
                    </a:ext>
                  </a:extLst>
                </a:hlinkClick>
              </a:rPr>
              <a:t>https://pubs.rsc.org/en/content/articlelanding/2020/mh/d0mh00535e</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1A20C79-670E-419E-AFD2-2D69BC7201D4}"/>
              </a:ext>
            </a:extLst>
          </p:cNvPr>
          <p:cNvPicPr>
            <a:picLocks noChangeAspect="1"/>
          </p:cNvPicPr>
          <p:nvPr/>
        </p:nvPicPr>
        <p:blipFill>
          <a:blip r:embed="rId17"/>
          <a:stretch>
            <a:fillRect/>
          </a:stretch>
        </p:blipFill>
        <p:spPr>
          <a:xfrm>
            <a:off x="6391176" y="4614111"/>
            <a:ext cx="2752824" cy="529389"/>
          </a:xfrm>
          <a:prstGeom prst="rect">
            <a:avLst/>
          </a:prstGeom>
        </p:spPr>
      </p:pic>
    </p:spTree>
    <p:extLst>
      <p:ext uri="{BB962C8B-B14F-4D97-AF65-F5344CB8AC3E}">
        <p14:creationId xmlns:p14="http://schemas.microsoft.com/office/powerpoint/2010/main" val="81351229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2F53AB-98AE-4FBC-8BA6-54CBE8177A5F}"/>
              </a:ext>
            </a:extLst>
          </p:cNvPr>
          <p:cNvSpPr txBox="1"/>
          <p:nvPr/>
        </p:nvSpPr>
        <p:spPr>
          <a:xfrm>
            <a:off x="427120" y="490846"/>
            <a:ext cx="8289759" cy="4245906"/>
          </a:xfrm>
          <a:prstGeom prst="rect">
            <a:avLst/>
          </a:prstGeom>
          <a:noFill/>
        </p:spPr>
        <p:txBody>
          <a:bodyPr wrap="square">
            <a:spAutoFit/>
          </a:bodyPr>
          <a:lstStyle/>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2">
                  <a:extLst>
                    <a:ext uri="{A12FA001-AC4F-418D-AE19-62706E023703}">
                      <ahyp:hlinkClr xmlns:ahyp="http://schemas.microsoft.com/office/drawing/2018/hyperlinkcolor" val="tx"/>
                    </a:ext>
                  </a:extLst>
                </a:hlinkClick>
              </a:rPr>
              <a:t>https://www.sciencedirect.com/topics/materials-science/self-healing-polymer</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3">
                  <a:extLst>
                    <a:ext uri="{A12FA001-AC4F-418D-AE19-62706E023703}">
                      <ahyp:hlinkClr xmlns:ahyp="http://schemas.microsoft.com/office/drawing/2018/hyperlinkcolor" val="tx"/>
                    </a:ext>
                  </a:extLst>
                </a:hlinkClick>
              </a:rPr>
              <a:t>https://www.hindawi.com/journals/apt/2021/7848088/</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4">
                  <a:extLst>
                    <a:ext uri="{A12FA001-AC4F-418D-AE19-62706E023703}">
                      <ahyp:hlinkClr xmlns:ahyp="http://schemas.microsoft.com/office/drawing/2018/hyperlinkcolor" val="tx"/>
                    </a:ext>
                  </a:extLst>
                </a:hlinkClick>
              </a:rPr>
              <a:t>https://application.wiley-vch.de/books/sample/3527318291_c01.pdf</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http://www.research.bayer.com/ edition 16/Self healing automotive coating.aspx.  (Access year 2008).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http://www.nissan-global.com/EN/ TECHNOLOGY/INTRODUCTION/ DETAILS/SGC/index.html. (Access year 2008)</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5">
                  <a:extLst>
                    <a:ext uri="{A12FA001-AC4F-418D-AE19-62706E023703}">
                      <ahyp:hlinkClr xmlns:ahyp="http://schemas.microsoft.com/office/drawing/2018/hyperlinkcolor" val="tx"/>
                    </a:ext>
                  </a:extLst>
                </a:hlinkClick>
              </a:rPr>
              <a:t>https://www.sciencedirect.com/science/article/pii/S007967001300097X</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6">
                  <a:extLst>
                    <a:ext uri="{A12FA001-AC4F-418D-AE19-62706E023703}">
                      <ahyp:hlinkClr xmlns:ahyp="http://schemas.microsoft.com/office/drawing/2018/hyperlinkcolor" val="tx"/>
                    </a:ext>
                  </a:extLst>
                </a:hlinkClick>
              </a:rPr>
              <a:t>https://www.researchgate.net/publication/324604179_Self</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-Healing_Electronic_Materials_for_a_Smart_and_Sustainable_Future/link/5bb409c7299bf13e605cec30/download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7">
                  <a:extLst>
                    <a:ext uri="{A12FA001-AC4F-418D-AE19-62706E023703}">
                      <ahyp:hlinkClr xmlns:ahyp="http://schemas.microsoft.com/office/drawing/2018/hyperlinkcolor" val="tx"/>
                    </a:ext>
                  </a:extLst>
                </a:hlinkClick>
              </a:rPr>
              <a:t>https://www.frontiersin.org/articles/10.3389/fchem.2018.00449/full</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8">
                  <a:extLst>
                    <a:ext uri="{A12FA001-AC4F-418D-AE19-62706E023703}">
                      <ahyp:hlinkClr xmlns:ahyp="http://schemas.microsoft.com/office/drawing/2018/hyperlinkcolor" val="tx"/>
                    </a:ext>
                  </a:extLst>
                </a:hlinkClick>
              </a:rPr>
              <a:t>https://reader.elsevier.com/reader/sd/pii/S0014305714000366?token=C354EF49A0654D6FE15DEA92FACB2E65086ADAD3176C902179BBB0714802CC1AB54D9538CB1B32AB88272E8A09A169D1&amp;originRegion=eu-west-1&amp;originCreation=20211010185751</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9">
                  <a:extLst>
                    <a:ext uri="{A12FA001-AC4F-418D-AE19-62706E023703}">
                      <ahyp:hlinkClr xmlns:ahyp="http://schemas.microsoft.com/office/drawing/2018/hyperlinkcolor" val="tx"/>
                    </a:ext>
                  </a:extLst>
                </a:hlinkClick>
              </a:rPr>
              <a:t>https://www.sciencedirect.com/science/article/pii/S0014305714000366</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p>
          <a:p>
            <a:pPr marL="342900" indent="-342900">
              <a:lnSpc>
                <a:spcPct val="107000"/>
              </a:lnSpc>
              <a:buFont typeface="Arial" panose="020B0604020202020204" pitchFamily="34" charset="0"/>
              <a:buChar char="•"/>
              <a:tabLst>
                <a:tab pos="457200" algn="l"/>
              </a:tabLst>
            </a:pPr>
            <a:r>
              <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https://www.intechopen.com/chapters/51518</a:t>
            </a:r>
            <a:r>
              <a:rPr lang="en-US" sz="1100" dirty="0">
                <a:solidFill>
                  <a:schemeClr val="bg2">
                    <a:lumMod val="50000"/>
                  </a:schemeClr>
                </a:solidFill>
                <a:latin typeface="Georgia" panose="02040502050405020303" pitchFamily="18" charset="0"/>
                <a:ea typeface="Calibri" panose="020F0502020204030204" pitchFamily="34"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1">
                  <a:extLst>
                    <a:ext uri="{A12FA001-AC4F-418D-AE19-62706E023703}">
                      <ahyp:hlinkClr xmlns:ahyp="http://schemas.microsoft.com/office/drawing/2018/hyperlinkcolor" val="tx"/>
                    </a:ext>
                  </a:extLst>
                </a:hlinkClick>
              </a:rPr>
              <a:t>https://www.pcimag.com/articles/108305-leveraging-self-healing-polymer-technology-in-coating-design</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2">
                  <a:extLst>
                    <a:ext uri="{A12FA001-AC4F-418D-AE19-62706E023703}">
                      <ahyp:hlinkClr xmlns:ahyp="http://schemas.microsoft.com/office/drawing/2018/hyperlinkcolor" val="tx"/>
                    </a:ext>
                  </a:extLst>
                </a:hlinkClick>
              </a:rPr>
              <a:t>https://edu.rsc.org/feature/the-chemistry-of-self-healing-polymers/2020246.article</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3">
                  <a:extLst>
                    <a:ext uri="{A12FA001-AC4F-418D-AE19-62706E023703}">
                      <ahyp:hlinkClr xmlns:ahyp="http://schemas.microsoft.com/office/drawing/2018/hyperlinkcolor" val="tx"/>
                    </a:ext>
                  </a:extLst>
                </a:hlinkClick>
              </a:rPr>
              <a:t>https://www.slideshare.net/BasitaliNevarekar1/20150415-100402332</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4">
                  <a:extLst>
                    <a:ext uri="{A12FA001-AC4F-418D-AE19-62706E023703}">
                      <ahyp:hlinkClr xmlns:ahyp="http://schemas.microsoft.com/office/drawing/2018/hyperlinkcolor" val="tx"/>
                    </a:ext>
                  </a:extLst>
                </a:hlinkClick>
              </a:rPr>
              <a:t>https://onlinelibrary.wiley.com/doi/pdf/10.1002/0471440264.pst469</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5">
                  <a:extLst>
                    <a:ext uri="{A12FA001-AC4F-418D-AE19-62706E023703}">
                      <ahyp:hlinkClr xmlns:ahyp="http://schemas.microsoft.com/office/drawing/2018/hyperlinkcolor" val="tx"/>
                    </a:ext>
                  </a:extLst>
                </a:hlinkClick>
              </a:rPr>
              <a:t>https://www.sciencedirect.com/science/article/pii/S2352507X20300470</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4">
                  <a:extLst>
                    <a:ext uri="{A12FA001-AC4F-418D-AE19-62706E023703}">
                      <ahyp:hlinkClr xmlns:ahyp="http://schemas.microsoft.com/office/drawing/2018/hyperlinkcolor" val="tx"/>
                    </a:ext>
                  </a:extLst>
                </a:hlinkClick>
              </a:rPr>
              <a:t>https://application.wiley-vch.de/books/sample/3527318291_c01.pdf</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1">
                  <a:extLst>
                    <a:ext uri="{A12FA001-AC4F-418D-AE19-62706E023703}">
                      <ahyp:hlinkClr xmlns:ahyp="http://schemas.microsoft.com/office/drawing/2018/hyperlinkcolor" val="tx"/>
                    </a:ext>
                  </a:extLst>
                </a:hlinkClick>
              </a:rPr>
              <a:t>https://www.pcimag.com/articles/108305-leveraging-self-healing-polymer-technology-in-coating-design</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endParaRPr lang="en-US" sz="1100" dirty="0">
              <a:solidFill>
                <a:schemeClr val="bg2">
                  <a:lumMod val="5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u="sng"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hlinkClick r:id="rId16">
                  <a:extLst>
                    <a:ext uri="{A12FA001-AC4F-418D-AE19-62706E023703}">
                      <ahyp:hlinkClr xmlns:ahyp="http://schemas.microsoft.com/office/drawing/2018/hyperlinkcolor" val="tx"/>
                    </a:ext>
                  </a:extLst>
                </a:hlinkClick>
              </a:rPr>
              <a:t>https://www.researchgate.net/publication/324604179_Self-Healing_Electronic_Materials_for_a_Smart_and_Sustainable_Future/link/5bb409c7299bf13e605cec30/download</a:t>
            </a:r>
            <a:r>
              <a:rPr lang="en-US" sz="1100" dirty="0">
                <a:solidFill>
                  <a:schemeClr val="bg2">
                    <a:lumMod val="50000"/>
                  </a:schemeClr>
                </a:solidFill>
                <a:effectLst/>
                <a:latin typeface="Georgia" panose="02040502050405020303" pitchFamily="18" charset="0"/>
                <a:ea typeface="Hind Vadodara Light" panose="02000000000000000000" pitchFamily="2" charset="0"/>
                <a:cs typeface="Hind Vadodara Light" panose="02000000000000000000" pitchFamily="2" charset="0"/>
              </a:rPr>
              <a:t> </a:t>
            </a:r>
          </a:p>
        </p:txBody>
      </p:sp>
      <p:pic>
        <p:nvPicPr>
          <p:cNvPr id="4" name="Picture 3">
            <a:extLst>
              <a:ext uri="{FF2B5EF4-FFF2-40B4-BE49-F238E27FC236}">
                <a16:creationId xmlns:a16="http://schemas.microsoft.com/office/drawing/2014/main" id="{AE098CF9-1A27-4C53-9054-DD5BA11AC542}"/>
              </a:ext>
            </a:extLst>
          </p:cNvPr>
          <p:cNvPicPr>
            <a:picLocks noChangeAspect="1"/>
          </p:cNvPicPr>
          <p:nvPr/>
        </p:nvPicPr>
        <p:blipFill>
          <a:blip r:embed="rId17"/>
          <a:stretch>
            <a:fillRect/>
          </a:stretch>
        </p:blipFill>
        <p:spPr>
          <a:xfrm>
            <a:off x="6431281" y="0"/>
            <a:ext cx="2752824" cy="529389"/>
          </a:xfrm>
          <a:prstGeom prst="rect">
            <a:avLst/>
          </a:prstGeom>
        </p:spPr>
      </p:pic>
    </p:spTree>
    <p:extLst>
      <p:ext uri="{BB962C8B-B14F-4D97-AF65-F5344CB8AC3E}">
        <p14:creationId xmlns:p14="http://schemas.microsoft.com/office/powerpoint/2010/main" val="33380769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7598;p70">
            <a:extLst>
              <a:ext uri="{FF2B5EF4-FFF2-40B4-BE49-F238E27FC236}">
                <a16:creationId xmlns:a16="http://schemas.microsoft.com/office/drawing/2014/main" id="{DC41A367-54FF-4254-8C08-2FBC9F34B58F}"/>
              </a:ext>
            </a:extLst>
          </p:cNvPr>
          <p:cNvGrpSpPr/>
          <p:nvPr/>
        </p:nvGrpSpPr>
        <p:grpSpPr>
          <a:xfrm>
            <a:off x="156410" y="4124671"/>
            <a:ext cx="854241" cy="786707"/>
            <a:chOff x="-57568775" y="3198925"/>
            <a:chExt cx="318225" cy="318225"/>
          </a:xfrm>
          <a:solidFill>
            <a:schemeClr val="accent6">
              <a:lumMod val="50000"/>
            </a:schemeClr>
          </a:solidFill>
        </p:grpSpPr>
        <p:sp>
          <p:nvSpPr>
            <p:cNvPr id="4" name="Google Shape;7599;p70">
              <a:extLst>
                <a:ext uri="{FF2B5EF4-FFF2-40B4-BE49-F238E27FC236}">
                  <a16:creationId xmlns:a16="http://schemas.microsoft.com/office/drawing/2014/main" id="{B889852D-A4B2-4DEE-BB37-32178CC3D84C}"/>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00;p70">
              <a:extLst>
                <a:ext uri="{FF2B5EF4-FFF2-40B4-BE49-F238E27FC236}">
                  <a16:creationId xmlns:a16="http://schemas.microsoft.com/office/drawing/2014/main" id="{6A0AFB83-9988-47E2-A28B-E862E37D1AAF}"/>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01;p70">
              <a:extLst>
                <a:ext uri="{FF2B5EF4-FFF2-40B4-BE49-F238E27FC236}">
                  <a16:creationId xmlns:a16="http://schemas.microsoft.com/office/drawing/2014/main" id="{7190CE0A-5A3D-4037-B2F0-BA0BF687FB99}"/>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02;p70">
              <a:extLst>
                <a:ext uri="{FF2B5EF4-FFF2-40B4-BE49-F238E27FC236}">
                  <a16:creationId xmlns:a16="http://schemas.microsoft.com/office/drawing/2014/main" id="{FF1A07B5-E58F-4734-8BC8-86B12FC8A8F0}"/>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603;p70">
              <a:extLst>
                <a:ext uri="{FF2B5EF4-FFF2-40B4-BE49-F238E27FC236}">
                  <a16:creationId xmlns:a16="http://schemas.microsoft.com/office/drawing/2014/main" id="{86E43DF1-509E-4822-A74E-A6ADF1B039E1}"/>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04;p70">
              <a:extLst>
                <a:ext uri="{FF2B5EF4-FFF2-40B4-BE49-F238E27FC236}">
                  <a16:creationId xmlns:a16="http://schemas.microsoft.com/office/drawing/2014/main" id="{6DE3CDA6-ED92-45AA-9D45-EF9800E54A88}"/>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7625;p70">
            <a:extLst>
              <a:ext uri="{FF2B5EF4-FFF2-40B4-BE49-F238E27FC236}">
                <a16:creationId xmlns:a16="http://schemas.microsoft.com/office/drawing/2014/main" id="{C7944564-F44B-40E1-9569-CEA5862410F0}"/>
              </a:ext>
            </a:extLst>
          </p:cNvPr>
          <p:cNvGrpSpPr/>
          <p:nvPr/>
        </p:nvGrpSpPr>
        <p:grpSpPr>
          <a:xfrm>
            <a:off x="2303990" y="4127631"/>
            <a:ext cx="855639" cy="812704"/>
            <a:chOff x="-55595775" y="3982375"/>
            <a:chExt cx="319025" cy="319250"/>
          </a:xfrm>
          <a:solidFill>
            <a:srgbClr val="85A7F2"/>
          </a:solidFill>
        </p:grpSpPr>
        <p:sp>
          <p:nvSpPr>
            <p:cNvPr id="11" name="Google Shape;7626;p70">
              <a:extLst>
                <a:ext uri="{FF2B5EF4-FFF2-40B4-BE49-F238E27FC236}">
                  <a16:creationId xmlns:a16="http://schemas.microsoft.com/office/drawing/2014/main" id="{07B3DE90-A9FF-4CDD-B575-9BF0E4906085}"/>
                </a:ext>
              </a:extLst>
            </p:cNvPr>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27;p70">
              <a:extLst>
                <a:ext uri="{FF2B5EF4-FFF2-40B4-BE49-F238E27FC236}">
                  <a16:creationId xmlns:a16="http://schemas.microsoft.com/office/drawing/2014/main" id="{0760D7E0-0EF3-421A-A8C2-A7A33E949197}"/>
                </a:ext>
              </a:extLst>
            </p:cNvPr>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28;p70">
              <a:extLst>
                <a:ext uri="{FF2B5EF4-FFF2-40B4-BE49-F238E27FC236}">
                  <a16:creationId xmlns:a16="http://schemas.microsoft.com/office/drawing/2014/main" id="{FBDCF2DB-0648-4DB2-A8C7-DC6519F5601C}"/>
                </a:ext>
              </a:extLst>
            </p:cNvPr>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29;p70">
              <a:extLst>
                <a:ext uri="{FF2B5EF4-FFF2-40B4-BE49-F238E27FC236}">
                  <a16:creationId xmlns:a16="http://schemas.microsoft.com/office/drawing/2014/main" id="{4DCC895F-2E9B-4BB6-B224-29969D926EF0}"/>
                </a:ext>
              </a:extLst>
            </p:cNvPr>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30;p70">
              <a:extLst>
                <a:ext uri="{FF2B5EF4-FFF2-40B4-BE49-F238E27FC236}">
                  <a16:creationId xmlns:a16="http://schemas.microsoft.com/office/drawing/2014/main" id="{E410D523-EE3F-4BFB-A388-319AB7CB20C0}"/>
                </a:ext>
              </a:extLst>
            </p:cNvPr>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31;p70">
              <a:extLst>
                <a:ext uri="{FF2B5EF4-FFF2-40B4-BE49-F238E27FC236}">
                  <a16:creationId xmlns:a16="http://schemas.microsoft.com/office/drawing/2014/main" id="{E4249F58-457C-4736-B499-570C7E9063B2}"/>
                </a:ext>
              </a:extLst>
            </p:cNvPr>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677;p70">
            <a:extLst>
              <a:ext uri="{FF2B5EF4-FFF2-40B4-BE49-F238E27FC236}">
                <a16:creationId xmlns:a16="http://schemas.microsoft.com/office/drawing/2014/main" id="{C1E10C25-4E34-4527-8E7D-59C4177C4A2F}"/>
              </a:ext>
            </a:extLst>
          </p:cNvPr>
          <p:cNvGrpSpPr/>
          <p:nvPr/>
        </p:nvGrpSpPr>
        <p:grpSpPr>
          <a:xfrm>
            <a:off x="1265597" y="4081320"/>
            <a:ext cx="855640" cy="841294"/>
            <a:chOff x="-55202750" y="3198925"/>
            <a:chExt cx="318225" cy="316650"/>
          </a:xfrm>
          <a:solidFill>
            <a:schemeClr val="accent4">
              <a:lumMod val="50000"/>
            </a:schemeClr>
          </a:solidFill>
        </p:grpSpPr>
        <p:sp>
          <p:nvSpPr>
            <p:cNvPr id="18" name="Google Shape;7678;p70">
              <a:extLst>
                <a:ext uri="{FF2B5EF4-FFF2-40B4-BE49-F238E27FC236}">
                  <a16:creationId xmlns:a16="http://schemas.microsoft.com/office/drawing/2014/main" id="{6B0860CC-E8C7-44A9-A0C1-B4AE5DEFFD65}"/>
                </a:ext>
              </a:extLst>
            </p:cNvPr>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7679;p70">
              <a:extLst>
                <a:ext uri="{FF2B5EF4-FFF2-40B4-BE49-F238E27FC236}">
                  <a16:creationId xmlns:a16="http://schemas.microsoft.com/office/drawing/2014/main" id="{DBE3290C-5743-4417-AE87-5968BE2AD657}"/>
                </a:ext>
              </a:extLst>
            </p:cNvPr>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196B961-0E37-4D1B-9CFB-2D9CA40C6EBC}"/>
              </a:ext>
            </a:extLst>
          </p:cNvPr>
          <p:cNvSpPr>
            <a:spLocks noGrp="1"/>
          </p:cNvSpPr>
          <p:nvPr>
            <p:ph type="title"/>
          </p:nvPr>
        </p:nvSpPr>
        <p:spPr>
          <a:xfrm>
            <a:off x="2208600" y="854899"/>
            <a:ext cx="4726800" cy="3111300"/>
          </a:xfrm>
        </p:spPr>
        <p:txBody>
          <a:bodyPr/>
          <a:lstStyle/>
          <a:p>
            <a:r>
              <a:rPr lang="en-US" dirty="0">
                <a:solidFill>
                  <a:srgbClr val="383536"/>
                </a:solidFill>
                <a:latin typeface="Rockwell Extra Bold" panose="02060903040505020403" pitchFamily="18" charset="0"/>
              </a:rPr>
              <a:t>Thank You!</a:t>
            </a:r>
          </a:p>
        </p:txBody>
      </p:sp>
      <p:pic>
        <p:nvPicPr>
          <p:cNvPr id="21" name="Picture 20">
            <a:extLst>
              <a:ext uri="{FF2B5EF4-FFF2-40B4-BE49-F238E27FC236}">
                <a16:creationId xmlns:a16="http://schemas.microsoft.com/office/drawing/2014/main" id="{84C0FD5E-845E-4B56-9712-74E95A0DB8CA}"/>
              </a:ext>
            </a:extLst>
          </p:cNvPr>
          <p:cNvPicPr>
            <a:picLocks noChangeAspect="1"/>
          </p:cNvPicPr>
          <p:nvPr/>
        </p:nvPicPr>
        <p:blipFill>
          <a:blip r:embed="rId2"/>
          <a:stretch>
            <a:fillRect/>
          </a:stretch>
        </p:blipFill>
        <p:spPr>
          <a:xfrm>
            <a:off x="6431281" y="0"/>
            <a:ext cx="2752824" cy="529389"/>
          </a:xfrm>
          <a:prstGeom prst="rect">
            <a:avLst/>
          </a:prstGeom>
        </p:spPr>
      </p:pic>
    </p:spTree>
    <p:extLst>
      <p:ext uri="{BB962C8B-B14F-4D97-AF65-F5344CB8AC3E}">
        <p14:creationId xmlns:p14="http://schemas.microsoft.com/office/powerpoint/2010/main" val="424776024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9236DA5-85FD-4880-814E-F80B12CBC196}"/>
              </a:ext>
            </a:extLst>
          </p:cNvPr>
          <p:cNvSpPr/>
          <p:nvPr/>
        </p:nvSpPr>
        <p:spPr>
          <a:xfrm>
            <a:off x="196291" y="1046747"/>
            <a:ext cx="6210790" cy="135956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E4E3F72B-5914-4ECE-AC25-21649881E755}"/>
              </a:ext>
            </a:extLst>
          </p:cNvPr>
          <p:cNvSpPr/>
          <p:nvPr/>
        </p:nvSpPr>
        <p:spPr>
          <a:xfrm>
            <a:off x="196290" y="3693687"/>
            <a:ext cx="6210790" cy="8700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64469FF-B923-4570-AEFB-92FC9E59D0D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59" b="89640" l="0" r="99533">
                        <a14:foregroundMark x1="0" y1="9459" x2="2804" y2="12162"/>
                        <a14:foregroundMark x1="3738" y1="12162" x2="4829" y2="14414"/>
                        <a14:foregroundMark x1="5296" y1="31081" x2="5140" y2="18018"/>
                        <a14:foregroundMark x1="4206" y1="39640" x2="779" y2="45495"/>
                        <a14:foregroundMark x1="5607" y1="36036" x2="11682" y2="44595"/>
                        <a14:foregroundMark x1="11215" y1="42342" x2="7165" y2="36486"/>
                        <a14:foregroundMark x1="14486" y1="39640" x2="18069" y2="31532"/>
                        <a14:foregroundMark x1="18224" y1="24775" x2="18536" y2="16216"/>
                        <a14:foregroundMark x1="14953" y1="59009" x2="14174" y2="47748"/>
                        <a14:foregroundMark x1="16822" y1="66667" x2="21963" y2="72973"/>
                        <a14:foregroundMark x1="25078" y1="39640" x2="19938" y2="31982"/>
                        <a14:foregroundMark x1="26324" y1="40991" x2="27882" y2="60811"/>
                        <a14:foregroundMark x1="27882" y1="60811" x2="24455" y2="68468"/>
                        <a14:foregroundMark x1="23676" y1="89640" x2="23053" y2="75676"/>
                        <a14:foregroundMark x1="35670" y1="68018" x2="29439" y2="59459"/>
                        <a14:foregroundMark x1="37850" y1="84685" x2="35981" y2="70270"/>
                        <a14:foregroundMark x1="37072" y1="62613" x2="42056" y2="52252"/>
                        <a14:foregroundMark x1="47975" y1="61261" x2="42212" y2="54054"/>
                        <a14:foregroundMark x1="48910" y1="59009" x2="52336" y2="44595"/>
                        <a14:foregroundMark x1="60280" y1="50901" x2="54361" y2="44595"/>
                        <a14:foregroundMark x1="63001" y1="31355" x2="63551" y2="24324"/>
                        <a14:foregroundMark x1="61682" y1="48198" x2="61909" y2="45295"/>
                        <a14:foregroundMark x1="63551" y1="24324" x2="63240" y2="21622"/>
                        <a14:foregroundMark x1="66044" y1="37838" x2="72741" y2="43694"/>
                        <a14:foregroundMark x1="72941" y1="56757" x2="73520" y2="50450"/>
                        <a14:foregroundMark x1="71495" y1="72523" x2="72817" y2="58108"/>
                        <a14:foregroundMark x1="73520" y1="50450" x2="73053" y2="46847"/>
                        <a14:foregroundMark x1="75353" y1="24509" x2="76012" y2="17568"/>
                        <a14:foregroundMark x1="75163" y1="26511" x2="75284" y2="25235"/>
                        <a14:foregroundMark x1="73832" y1="40541" x2="74079" y2="37942"/>
                        <a14:foregroundMark x1="76012" y1="17568" x2="75701" y2="16216"/>
                        <a14:foregroundMark x1="78660" y1="31081" x2="84735" y2="36036"/>
                        <a14:foregroundMark x1="87072" y1="50901" x2="85826" y2="41441"/>
                        <a14:foregroundMark x1="84579" y1="84685" x2="83489" y2="72523"/>
                        <a14:foregroundMark x1="89097" y1="58559" x2="97196" y2="63063"/>
                        <a14:foregroundMark x1="97196" y1="63063" x2="98442" y2="54054"/>
                        <a14:foregroundMark x1="76636" y1="34234" x2="74922" y2="40991"/>
                        <a14:foregroundMark x1="81931" y1="69369" x2="77570" y2="64865"/>
                        <a14:foregroundMark x1="83801" y1="67568" x2="86137" y2="58108"/>
                        <a14:foregroundMark x1="97664" y1="82432" x2="96106" y2="68468"/>
                        <a14:foregroundMark x1="99533" y1="85135" x2="99533" y2="85135"/>
                        <a14:foregroundMark x1="30841" y1="27928" x2="27882" y2="34234"/>
                        <a14:backgroundMark x1="1869" y1="27928" x2="467" y2="30180"/>
                        <a14:backgroundMark x1="20717" y1="50901" x2="19003" y2="51351"/>
                        <a14:backgroundMark x1="62617" y1="39189" x2="63084" y2="30631"/>
                        <a14:backgroundMark x1="75234" y1="28378" x2="74921" y2="31096"/>
                        <a14:backgroundMark x1="78816" y1="47297" x2="78193" y2="49099"/>
                        <a14:backgroundMark x1="72274" y1="66216" x2="72897" y2="58559"/>
                        <a14:backgroundMark x1="72274" y1="56757" x2="72274" y2="58108"/>
                        <a14:backgroundMark x1="73053" y1="58559" x2="72741" y2="54955"/>
                        <a14:backgroundMark x1="74922" y1="27928" x2="74922" y2="24324"/>
                        <a14:backgroundMark x1="75234" y1="26577" x2="72897" y2="24324"/>
                        <a14:backgroundMark x1="98910" y1="75225" x2="98910" y2="66216"/>
                        <a14:backgroundMark x1="75234" y1="24775" x2="75234" y2="23423"/>
                      </a14:backgroundRemoval>
                    </a14:imgEffect>
                  </a14:imgLayer>
                </a14:imgProps>
              </a:ext>
            </a:extLst>
          </a:blip>
          <a:stretch>
            <a:fillRect/>
          </a:stretch>
        </p:blipFill>
        <p:spPr>
          <a:xfrm rot="16200000">
            <a:off x="5531264" y="1639039"/>
            <a:ext cx="4626660" cy="2382251"/>
          </a:xfrm>
          <a:prstGeom prst="rect">
            <a:avLst/>
          </a:prstGeom>
        </p:spPr>
      </p:pic>
      <p:pic>
        <p:nvPicPr>
          <p:cNvPr id="8" name="Picture 7">
            <a:extLst>
              <a:ext uri="{FF2B5EF4-FFF2-40B4-BE49-F238E27FC236}">
                <a16:creationId xmlns:a16="http://schemas.microsoft.com/office/drawing/2014/main" id="{28B3D935-430E-4F5C-B79D-E5CD863D5FB9}"/>
              </a:ext>
            </a:extLst>
          </p:cNvPr>
          <p:cNvPicPr>
            <a:picLocks noChangeAspect="1"/>
          </p:cNvPicPr>
          <p:nvPr/>
        </p:nvPicPr>
        <p:blipFill>
          <a:blip r:embed="rId5"/>
          <a:stretch>
            <a:fillRect/>
          </a:stretch>
        </p:blipFill>
        <p:spPr>
          <a:xfrm>
            <a:off x="6160695" y="0"/>
            <a:ext cx="2993336" cy="575642"/>
          </a:xfrm>
          <a:prstGeom prst="rect">
            <a:avLst/>
          </a:prstGeom>
        </p:spPr>
      </p:pic>
      <p:sp>
        <p:nvSpPr>
          <p:cNvPr id="10" name="TextBox 9">
            <a:extLst>
              <a:ext uri="{FF2B5EF4-FFF2-40B4-BE49-F238E27FC236}">
                <a16:creationId xmlns:a16="http://schemas.microsoft.com/office/drawing/2014/main" id="{667946CC-F855-4ED0-9395-E8E7F0525034}"/>
              </a:ext>
            </a:extLst>
          </p:cNvPr>
          <p:cNvSpPr txBox="1"/>
          <p:nvPr/>
        </p:nvSpPr>
        <p:spPr>
          <a:xfrm>
            <a:off x="246652" y="505742"/>
            <a:ext cx="7597942" cy="523220"/>
          </a:xfrm>
          <a:prstGeom prst="rect">
            <a:avLst/>
          </a:prstGeom>
          <a:noFill/>
        </p:spPr>
        <p:txBody>
          <a:bodyPr wrap="square">
            <a:spAutoFit/>
          </a:bodyPr>
          <a:lstStyle/>
          <a:p>
            <a:pPr algn="just"/>
            <a:r>
              <a:rPr lang="en-US" sz="2800" dirty="0">
                <a:solidFill>
                  <a:schemeClr val="tx1">
                    <a:lumMod val="75000"/>
                  </a:schemeClr>
                </a:solidFill>
                <a:latin typeface="Rockwell Extra Bold" panose="02060903040505020403" pitchFamily="18" charset="0"/>
                <a:cs typeface="Times New Roman" panose="02020603050405020304" pitchFamily="18" charset="0"/>
              </a:rPr>
              <a:t>WHAT ARE POLYMERS?</a:t>
            </a:r>
          </a:p>
        </p:txBody>
      </p:sp>
      <p:sp>
        <p:nvSpPr>
          <p:cNvPr id="12" name="TextBox 11">
            <a:extLst>
              <a:ext uri="{FF2B5EF4-FFF2-40B4-BE49-F238E27FC236}">
                <a16:creationId xmlns:a16="http://schemas.microsoft.com/office/drawing/2014/main" id="{0C7AD2E5-2E7B-413A-B887-028E95467C03}"/>
              </a:ext>
            </a:extLst>
          </p:cNvPr>
          <p:cNvSpPr txBox="1"/>
          <p:nvPr/>
        </p:nvSpPr>
        <p:spPr>
          <a:xfrm>
            <a:off x="196290" y="1119380"/>
            <a:ext cx="6210790" cy="116955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Georgia" panose="02040502050405020303" pitchFamily="18" charset="0"/>
                <a:cs typeface="Times New Roman" panose="02020603050405020304" pitchFamily="18" charset="0"/>
              </a:rPr>
              <a:t>Long repeating chains of molecules.</a:t>
            </a:r>
          </a:p>
          <a:p>
            <a:pPr marL="285750" indent="-285750" algn="just">
              <a:buFont typeface="Arial" panose="020B0604020202020204" pitchFamily="34" charset="0"/>
              <a:buChar char="•"/>
            </a:pPr>
            <a:r>
              <a:rPr lang="en-US" dirty="0">
                <a:latin typeface="Georgia" panose="02040502050405020303" pitchFamily="18" charset="0"/>
                <a:cs typeface="Times New Roman" panose="02020603050405020304" pitchFamily="18" charset="0"/>
              </a:rPr>
              <a:t>its properties depend on the type of molecules and the way they are bonding.</a:t>
            </a:r>
          </a:p>
          <a:p>
            <a:pPr marL="285750" indent="-285750" algn="just">
              <a:buFont typeface="Arial" panose="020B0604020202020204" pitchFamily="34" charset="0"/>
              <a:buChar char="•"/>
            </a:pPr>
            <a:r>
              <a:rPr kumimoji="0" lang="en-US" altLang="en-US" b="0" i="0" u="none" strike="noStrike" cap="none" normalizeH="0" baseline="0" dirty="0">
                <a:ln>
                  <a:noFill/>
                </a:ln>
                <a:solidFill>
                  <a:srgbClr val="000000"/>
                </a:solidFill>
                <a:effectLst/>
                <a:latin typeface="Georgia" panose="02040502050405020303" pitchFamily="18" charset="0"/>
                <a:ea typeface="Helvetica Neue" charset="0"/>
                <a:cs typeface="Times New Roman" panose="02020603050405020304" pitchFamily="18" charset="0"/>
              </a:rPr>
              <a:t>In artificial polymers; chain’s links are identical to its neighbors </a:t>
            </a:r>
          </a:p>
          <a:p>
            <a:pPr marL="285750" indent="-285750" algn="just">
              <a:buFont typeface="Arial" panose="020B0604020202020204" pitchFamily="34" charset="0"/>
              <a:buChar char="•"/>
            </a:pPr>
            <a:r>
              <a:rPr kumimoji="0" lang="en-US" altLang="en-US" b="0" i="0" u="none" strike="noStrike" cap="none" normalizeH="0" baseline="0" dirty="0">
                <a:ln>
                  <a:noFill/>
                </a:ln>
                <a:solidFill>
                  <a:srgbClr val="000000"/>
                </a:solidFill>
                <a:effectLst/>
                <a:latin typeface="Georgia" panose="02040502050405020303" pitchFamily="18" charset="0"/>
                <a:ea typeface="Helvetica Neue" charset="0"/>
                <a:cs typeface="Times New Roman" panose="02020603050405020304" pitchFamily="18" charset="0"/>
              </a:rPr>
              <a:t>In natural polymers, links in the chain differ from their neighbors.</a:t>
            </a:r>
          </a:p>
        </p:txBody>
      </p:sp>
      <p:sp>
        <p:nvSpPr>
          <p:cNvPr id="14" name="TextBox 13">
            <a:extLst>
              <a:ext uri="{FF2B5EF4-FFF2-40B4-BE49-F238E27FC236}">
                <a16:creationId xmlns:a16="http://schemas.microsoft.com/office/drawing/2014/main" id="{9F09C880-9651-4E42-9F1A-50ADAB1FB85D}"/>
              </a:ext>
            </a:extLst>
          </p:cNvPr>
          <p:cNvSpPr txBox="1"/>
          <p:nvPr/>
        </p:nvSpPr>
        <p:spPr>
          <a:xfrm>
            <a:off x="246652" y="2737186"/>
            <a:ext cx="6358689" cy="954107"/>
          </a:xfrm>
          <a:prstGeom prst="rect">
            <a:avLst/>
          </a:prstGeom>
          <a:noFill/>
        </p:spPr>
        <p:txBody>
          <a:bodyPr wrap="square">
            <a:spAutoFit/>
          </a:bodyPr>
          <a:lstStyle/>
          <a:p>
            <a:r>
              <a:rPr kumimoji="0" lang="en-US" altLang="en-US" sz="2800" i="0" u="none" strike="noStrike" cap="none" normalizeH="0" baseline="0" dirty="0">
                <a:ln>
                  <a:noFill/>
                </a:ln>
                <a:solidFill>
                  <a:schemeClr val="tx1">
                    <a:lumMod val="75000"/>
                  </a:schemeClr>
                </a:solidFill>
                <a:effectLst/>
                <a:latin typeface="Rockwell Extra Bold" panose="02060903040505020403" pitchFamily="18" charset="0"/>
                <a:ea typeface="Helvetica Neue" charset="0"/>
                <a:cs typeface="Times New Roman" panose="02020603050405020304" pitchFamily="18" charset="0"/>
              </a:rPr>
              <a:t>WHAT </a:t>
            </a:r>
            <a:r>
              <a:rPr lang="en-US" altLang="en-US" sz="2800" dirty="0">
                <a:solidFill>
                  <a:schemeClr val="tx1">
                    <a:lumMod val="75000"/>
                  </a:schemeClr>
                </a:solidFill>
                <a:latin typeface="Rockwell Extra Bold" panose="02060903040505020403" pitchFamily="18" charset="0"/>
                <a:ea typeface="Helvetica Neue" charset="0"/>
                <a:cs typeface="Times New Roman" panose="02020603050405020304" pitchFamily="18" charset="0"/>
              </a:rPr>
              <a:t>ARE</a:t>
            </a:r>
            <a:r>
              <a:rPr kumimoji="0" lang="en-US" altLang="en-US" sz="2800" i="0" u="none" strike="noStrike" cap="none" normalizeH="0" baseline="0" dirty="0">
                <a:ln>
                  <a:noFill/>
                </a:ln>
                <a:solidFill>
                  <a:schemeClr val="tx1">
                    <a:lumMod val="75000"/>
                  </a:schemeClr>
                </a:solidFill>
                <a:effectLst/>
                <a:latin typeface="Rockwell Extra Bold" panose="02060903040505020403" pitchFamily="18" charset="0"/>
                <a:ea typeface="Helvetica Neue" charset="0"/>
                <a:cs typeface="Times New Roman" panose="02020603050405020304" pitchFamily="18" charset="0"/>
              </a:rPr>
              <a:t> SELF-HEALING POLYMERS?</a:t>
            </a:r>
          </a:p>
        </p:txBody>
      </p:sp>
      <p:sp>
        <p:nvSpPr>
          <p:cNvPr id="16" name="TextBox 15">
            <a:extLst>
              <a:ext uri="{FF2B5EF4-FFF2-40B4-BE49-F238E27FC236}">
                <a16:creationId xmlns:a16="http://schemas.microsoft.com/office/drawing/2014/main" id="{88DEC96F-E680-48EB-8C91-28930AADF40C}"/>
              </a:ext>
            </a:extLst>
          </p:cNvPr>
          <p:cNvSpPr txBox="1"/>
          <p:nvPr/>
        </p:nvSpPr>
        <p:spPr>
          <a:xfrm>
            <a:off x="196290" y="3450646"/>
            <a:ext cx="6210790" cy="1046440"/>
          </a:xfrm>
          <a:prstGeom prst="rect">
            <a:avLst/>
          </a:prstGeom>
          <a:noFill/>
        </p:spPr>
        <p:txBody>
          <a:bodyPr wrap="square">
            <a:spAutoFit/>
          </a:bodyPr>
          <a:lstStyle/>
          <a:p>
            <a:pPr algn="just"/>
            <a:endParaRPr kumimoji="0" lang="en-US" altLang="en-US" sz="2000" b="1" i="0" u="none" strike="noStrike" cap="none" normalizeH="0" baseline="0" dirty="0">
              <a:ln>
                <a:noFill/>
              </a:ln>
              <a:solidFill>
                <a:schemeClr val="accent1"/>
              </a:solidFill>
              <a:effectLst/>
              <a:latin typeface="Rockwell" panose="02060603020205020403" pitchFamily="18" charset="0"/>
              <a:ea typeface="Helvetica Neue" charset="0"/>
              <a:cs typeface="Times New Roman" panose="02020603050405020304" pitchFamily="18" charset="0"/>
            </a:endParaRPr>
          </a:p>
          <a:p>
            <a:pPr marL="285750" indent="-285750" algn="just">
              <a:buFont typeface="Arial" panose="020B0604020202020204" pitchFamily="34" charset="0"/>
              <a:buChar char="•"/>
            </a:pPr>
            <a:r>
              <a:rPr lang="en-US" dirty="0">
                <a:ln>
                  <a:noFill/>
                </a:ln>
                <a:solidFill>
                  <a:srgbClr val="000000"/>
                </a:solidFill>
                <a:effectLst/>
                <a:latin typeface="Georgia" panose="02040502050405020303" pitchFamily="18" charset="0"/>
                <a:ea typeface="Arial Unicode MS"/>
                <a:cs typeface="Times New Roman" panose="02020603050405020304" pitchFamily="18" charset="0"/>
              </a:rPr>
              <a:t>They are the new smart materials that have the capability to repair themselves when they are damaged without the need for detection or any </a:t>
            </a:r>
            <a:r>
              <a:rPr lang="it-IT" dirty="0">
                <a:ln>
                  <a:noFill/>
                </a:ln>
                <a:solidFill>
                  <a:srgbClr val="000000"/>
                </a:solidFill>
                <a:effectLst/>
                <a:latin typeface="Georgia" panose="02040502050405020303" pitchFamily="18" charset="0"/>
                <a:ea typeface="Arial Unicode MS"/>
                <a:cs typeface="Times New Roman" panose="02020603050405020304" pitchFamily="18" charset="0"/>
              </a:rPr>
              <a:t>manual</a:t>
            </a:r>
            <a:r>
              <a:rPr lang="en-US" dirty="0">
                <a:ln>
                  <a:noFill/>
                </a:ln>
                <a:solidFill>
                  <a:srgbClr val="000000"/>
                </a:solidFill>
                <a:effectLst/>
                <a:latin typeface="Georgia" panose="02040502050405020303" pitchFamily="18" charset="0"/>
                <a:ea typeface="Arial Unicode MS"/>
                <a:cs typeface="Times New Roman" panose="02020603050405020304" pitchFamily="18" charset="0"/>
              </a:rPr>
              <a:t> repair.</a:t>
            </a:r>
            <a:endParaRPr lang="en-SG" dirty="0">
              <a:ln>
                <a:noFill/>
              </a:ln>
              <a:solidFill>
                <a:srgbClr val="000000"/>
              </a:solidFill>
              <a:effectLst/>
              <a:latin typeface="Georgia" panose="02040502050405020303" pitchFamily="18" charset="0"/>
              <a:ea typeface="Arial Unicode MS"/>
              <a:cs typeface="Times New Roman" panose="02020603050405020304" pitchFamily="18" charset="0"/>
            </a:endParaRPr>
          </a:p>
        </p:txBody>
      </p:sp>
    </p:spTree>
    <p:extLst>
      <p:ext uri="{BB962C8B-B14F-4D97-AF65-F5344CB8AC3E}">
        <p14:creationId xmlns:p14="http://schemas.microsoft.com/office/powerpoint/2010/main" val="401733298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0643-8F50-4F89-B89E-9E284E1B1ABF}"/>
              </a:ext>
            </a:extLst>
          </p:cNvPr>
          <p:cNvSpPr>
            <a:spLocks noGrp="1"/>
          </p:cNvSpPr>
          <p:nvPr>
            <p:ph type="title"/>
          </p:nvPr>
        </p:nvSpPr>
        <p:spPr>
          <a:xfrm>
            <a:off x="127415" y="543391"/>
            <a:ext cx="8463131" cy="666727"/>
          </a:xfrm>
        </p:spPr>
        <p:txBody>
          <a:bodyPr/>
          <a:lstStyle/>
          <a:p>
            <a:pPr marR="0" lvl="0" algn="l" defTabSz="914400" rtl="0" eaLnBrk="0" fontAlgn="base" latinLnBrk="0" hangingPunct="0">
              <a:lnSpc>
                <a:spcPct val="100000"/>
              </a:lnSpc>
              <a:spcBef>
                <a:spcPct val="0"/>
              </a:spcBef>
              <a:spcAft>
                <a:spcPct val="0"/>
              </a:spcAft>
              <a:buClrTx/>
              <a:buSzTx/>
              <a:tabLst/>
            </a:pPr>
            <a:r>
              <a:rPr lang="en-US" sz="2800" dirty="0">
                <a:solidFill>
                  <a:schemeClr val="tx1">
                    <a:lumMod val="75000"/>
                  </a:schemeClr>
                </a:solidFill>
                <a:latin typeface="Rockwell Extra Bold" panose="02060903040505020403" pitchFamily="18" charset="0"/>
              </a:rPr>
              <a:t>HISTORY OF SELF-HEALING POLYMERS</a:t>
            </a:r>
            <a:br>
              <a:rPr lang="en-US" sz="1200" dirty="0">
                <a:solidFill>
                  <a:schemeClr val="tx1">
                    <a:lumMod val="75000"/>
                  </a:schemeClr>
                </a:solidFill>
                <a:latin typeface="Rockwell Extra Bold" panose="02060903040505020403" pitchFamily="18" charset="0"/>
              </a:rPr>
            </a:br>
            <a:br>
              <a:rPr lang="en-US" sz="1200" dirty="0">
                <a:solidFill>
                  <a:schemeClr val="tx1">
                    <a:lumMod val="75000"/>
                  </a:schemeClr>
                </a:solidFill>
                <a:latin typeface="Rockwell Extra Bold" panose="02060903040505020403" pitchFamily="18" charset="0"/>
              </a:rPr>
            </a:br>
            <a:br>
              <a:rPr lang="en-US" sz="1200" dirty="0">
                <a:solidFill>
                  <a:schemeClr val="tx1">
                    <a:lumMod val="75000"/>
                  </a:schemeClr>
                </a:solidFill>
                <a:latin typeface="Rockwell Extra Bold" panose="02060903040505020403" pitchFamily="18" charset="0"/>
              </a:rPr>
            </a:br>
            <a:endParaRPr lang="en-SG" sz="1200" dirty="0">
              <a:solidFill>
                <a:schemeClr val="tx1">
                  <a:lumMod val="75000"/>
                </a:schemeClr>
              </a:solidFill>
              <a:latin typeface="Rockwell Extra Bold" panose="02060903040505020403" pitchFamily="18" charset="0"/>
            </a:endParaRPr>
          </a:p>
        </p:txBody>
      </p:sp>
      <p:pic>
        <p:nvPicPr>
          <p:cNvPr id="8" name="Picture 7">
            <a:extLst>
              <a:ext uri="{FF2B5EF4-FFF2-40B4-BE49-F238E27FC236}">
                <a16:creationId xmlns:a16="http://schemas.microsoft.com/office/drawing/2014/main" id="{1E071C70-E3E4-4FAE-9EB9-A1703385BB09}"/>
              </a:ext>
            </a:extLst>
          </p:cNvPr>
          <p:cNvPicPr>
            <a:picLocks noChangeAspect="1"/>
          </p:cNvPicPr>
          <p:nvPr/>
        </p:nvPicPr>
        <p:blipFill>
          <a:blip r:embed="rId2"/>
          <a:stretch>
            <a:fillRect/>
          </a:stretch>
        </p:blipFill>
        <p:spPr>
          <a:xfrm>
            <a:off x="6160695" y="0"/>
            <a:ext cx="2993336" cy="575642"/>
          </a:xfrm>
          <a:prstGeom prst="rect">
            <a:avLst/>
          </a:prstGeom>
        </p:spPr>
      </p:pic>
      <p:pic>
        <p:nvPicPr>
          <p:cNvPr id="10" name="officeArt object">
            <a:extLst>
              <a:ext uri="{FF2B5EF4-FFF2-40B4-BE49-F238E27FC236}">
                <a16:creationId xmlns:a16="http://schemas.microsoft.com/office/drawing/2014/main" id="{9887CF2E-23C8-4071-9FB1-5F5FD9B68C5A}"/>
              </a:ext>
            </a:extLst>
          </p:cNvPr>
          <p:cNvPicPr/>
          <p:nvPr/>
        </p:nvPicPr>
        <p:blipFill>
          <a:blip r:embed="rId3"/>
          <a:stretch>
            <a:fillRect/>
          </a:stretch>
        </p:blipFill>
        <p:spPr>
          <a:xfrm>
            <a:off x="340436" y="1205047"/>
            <a:ext cx="2610326" cy="3662672"/>
          </a:xfrm>
          <a:prstGeom prst="rect">
            <a:avLst/>
          </a:prstGeom>
          <a:ln w="12700" cap="flat">
            <a:noFill/>
            <a:miter lim="400000"/>
          </a:ln>
          <a:effectLst/>
        </p:spPr>
      </p:pic>
      <p:sp>
        <p:nvSpPr>
          <p:cNvPr id="9" name="TextBox 8">
            <a:extLst>
              <a:ext uri="{FF2B5EF4-FFF2-40B4-BE49-F238E27FC236}">
                <a16:creationId xmlns:a16="http://schemas.microsoft.com/office/drawing/2014/main" id="{89B1C3F5-4216-471D-9181-2A906C4B6460}"/>
              </a:ext>
            </a:extLst>
          </p:cNvPr>
          <p:cNvSpPr txBox="1"/>
          <p:nvPr/>
        </p:nvSpPr>
        <p:spPr>
          <a:xfrm>
            <a:off x="3163783" y="1205047"/>
            <a:ext cx="5534939" cy="3108543"/>
          </a:xfrm>
          <a:prstGeom prst="rect">
            <a:avLst/>
          </a:prstGeom>
          <a:noFill/>
        </p:spPr>
        <p:txBody>
          <a:bodyPr wrap="square">
            <a:spAutoFit/>
          </a:bodyPr>
          <a:lstStyle/>
          <a:p>
            <a:pPr marL="285750" indent="-285750">
              <a:buFont typeface="Arial" panose="020B0604020202020204" pitchFamily="34" charset="0"/>
              <a:buChar char="•"/>
            </a:pPr>
            <a:r>
              <a:rPr kumimoji="0" lang="en-US" altLang="en-US" b="0" i="0" u="none" strike="noStrike" cap="none" normalizeH="0" baseline="0" dirty="0">
                <a:ln>
                  <a:noFill/>
                </a:ln>
                <a:solidFill>
                  <a:srgbClr val="000000"/>
                </a:solidFill>
                <a:effectLst/>
                <a:latin typeface="Georgia" panose="02040502050405020303" pitchFamily="18" charset="0"/>
                <a:ea typeface="Helvetica Neue"/>
                <a:cs typeface="Arial Unicode MS"/>
              </a:rPr>
              <a:t>This self healing process of materials started in the 1970s when space exploration came about (The Apollo mission). The shuttle was constructed of materials like ammonium perchlorate-filled hydroxyl-terminated polybutadiene. At first, it was assumed that the materials could be damaged but it was later clear that this damage could be self healing.</a:t>
            </a:r>
          </a:p>
          <a:p>
            <a:endParaRPr lang="en-US" altLang="en-US" dirty="0">
              <a:solidFill>
                <a:schemeClr val="tx1"/>
              </a:solidFill>
              <a:latin typeface="Georgia" panose="02040502050405020303" pitchFamily="18" charset="0"/>
              <a:ea typeface="Helvetica Neue"/>
              <a:cs typeface="Arial Unicode MS"/>
            </a:endParaRPr>
          </a:p>
          <a:p>
            <a:pPr marL="285750" indent="-285750">
              <a:buFont typeface="Arial" panose="020B0604020202020204" pitchFamily="34" charset="0"/>
              <a:buChar char="•"/>
            </a:pPr>
            <a:r>
              <a:rPr kumimoji="0" lang="en-US" altLang="en-US" b="0" i="0" u="none" strike="noStrike" cap="none" normalizeH="0" baseline="0" dirty="0">
                <a:ln>
                  <a:noFill/>
                </a:ln>
                <a:solidFill>
                  <a:srgbClr val="000000"/>
                </a:solidFill>
                <a:effectLst/>
                <a:latin typeface="Georgia" panose="02040502050405020303" pitchFamily="18" charset="0"/>
                <a:ea typeface="Helvetica Neue"/>
                <a:cs typeface="Arial Unicode MS"/>
              </a:rPr>
              <a:t>In the beginning of the 1980s, many different examples were studied intensively. Self healing polymers in microcapsules being a breakthrough in 2001.</a:t>
            </a:r>
          </a:p>
          <a:p>
            <a:endParaRPr lang="en-US" altLang="en-US" dirty="0">
              <a:latin typeface="Georgia" panose="02040502050405020303" pitchFamily="18" charset="0"/>
              <a:ea typeface="Helvetica Neue"/>
              <a:cs typeface="Arial Unicode MS"/>
            </a:endParaRPr>
          </a:p>
          <a:p>
            <a:pPr marL="285750" indent="-285750">
              <a:buFont typeface="Arial" panose="020B0604020202020204" pitchFamily="34" charset="0"/>
              <a:buChar char="•"/>
            </a:pPr>
            <a:r>
              <a:rPr kumimoji="0" lang="en-US" altLang="en-US" b="0" i="0" u="none" strike="noStrike" cap="none" normalizeH="0" baseline="0" dirty="0">
                <a:ln>
                  <a:noFill/>
                </a:ln>
                <a:solidFill>
                  <a:srgbClr val="000000"/>
                </a:solidFill>
                <a:effectLst/>
                <a:latin typeface="Georgia" panose="02040502050405020303" pitchFamily="18" charset="0"/>
                <a:ea typeface="Helvetica Neue"/>
                <a:cs typeface="Arial Unicode MS"/>
              </a:rPr>
              <a:t>These materials have received great attention due to the decrease in system breakdown, cost of maintenance, and increase in safety index.</a:t>
            </a:r>
            <a:endParaRPr lang="en-US" dirty="0"/>
          </a:p>
        </p:txBody>
      </p:sp>
    </p:spTree>
    <p:extLst>
      <p:ext uri="{BB962C8B-B14F-4D97-AF65-F5344CB8AC3E}">
        <p14:creationId xmlns:p14="http://schemas.microsoft.com/office/powerpoint/2010/main" val="405233897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23AC-2322-4516-84FF-C00F4C4441FF}"/>
              </a:ext>
            </a:extLst>
          </p:cNvPr>
          <p:cNvSpPr txBox="1"/>
          <p:nvPr/>
        </p:nvSpPr>
        <p:spPr>
          <a:xfrm>
            <a:off x="84221" y="1848475"/>
            <a:ext cx="4487779" cy="1446550"/>
          </a:xfrm>
          <a:prstGeom prst="rect">
            <a:avLst/>
          </a:prstGeom>
          <a:noFill/>
        </p:spPr>
        <p:txBody>
          <a:bodyPr wrap="square" rtlCol="0">
            <a:spAutoFit/>
          </a:bodyPr>
          <a:lstStyle/>
          <a:p>
            <a:pPr algn="ctr"/>
            <a:r>
              <a:rPr lang="en-US" sz="4400" dirty="0">
                <a:solidFill>
                  <a:srgbClr val="003880"/>
                </a:solidFill>
                <a:latin typeface="Rockwell Extra Bold" panose="02060903040505020403" pitchFamily="18" charset="0"/>
              </a:rPr>
              <a:t>GROWTH OF SHP</a:t>
            </a:r>
            <a:endParaRPr lang="en-IN" sz="4400" dirty="0">
              <a:solidFill>
                <a:srgbClr val="003880"/>
              </a:solidFill>
              <a:latin typeface="Rockwell Extra Bold" panose="02060903040505020403" pitchFamily="18" charset="0"/>
            </a:endParaRPr>
          </a:p>
        </p:txBody>
      </p:sp>
      <p:pic>
        <p:nvPicPr>
          <p:cNvPr id="6" name="Picture 5">
            <a:extLst>
              <a:ext uri="{FF2B5EF4-FFF2-40B4-BE49-F238E27FC236}">
                <a16:creationId xmlns:a16="http://schemas.microsoft.com/office/drawing/2014/main" id="{0DFCBF6D-7F46-4821-AA4A-412E9728484F}"/>
              </a:ext>
            </a:extLst>
          </p:cNvPr>
          <p:cNvPicPr>
            <a:picLocks noChangeAspect="1"/>
          </p:cNvPicPr>
          <p:nvPr/>
        </p:nvPicPr>
        <p:blipFill>
          <a:blip r:embed="rId2"/>
          <a:stretch>
            <a:fillRect/>
          </a:stretch>
        </p:blipFill>
        <p:spPr>
          <a:xfrm>
            <a:off x="0" y="4567858"/>
            <a:ext cx="2993336" cy="575642"/>
          </a:xfrm>
          <a:prstGeom prst="rect">
            <a:avLst/>
          </a:prstGeom>
        </p:spPr>
      </p:pic>
      <p:sp>
        <p:nvSpPr>
          <p:cNvPr id="4" name="Rectangle 3">
            <a:extLst>
              <a:ext uri="{FF2B5EF4-FFF2-40B4-BE49-F238E27FC236}">
                <a16:creationId xmlns:a16="http://schemas.microsoft.com/office/drawing/2014/main" id="{16E4412D-8D5A-4837-962C-5444570C0EA5}"/>
              </a:ext>
            </a:extLst>
          </p:cNvPr>
          <p:cNvSpPr/>
          <p:nvPr/>
        </p:nvSpPr>
        <p:spPr>
          <a:xfrm>
            <a:off x="57631" y="3533142"/>
            <a:ext cx="2935705" cy="1034716"/>
          </a:xfrm>
          <a:prstGeom prst="rect">
            <a:avLst/>
          </a:prstGeom>
          <a:solidFill>
            <a:srgbClr val="E8EEFC"/>
          </a:solidFill>
          <a:ln>
            <a:solidFill>
              <a:srgbClr val="E7ED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oogle Shape;6668;p62">
            <a:extLst>
              <a:ext uri="{FF2B5EF4-FFF2-40B4-BE49-F238E27FC236}">
                <a16:creationId xmlns:a16="http://schemas.microsoft.com/office/drawing/2014/main" id="{D9794B59-0D61-4EC0-AC4F-A7737325B12D}"/>
              </a:ext>
            </a:extLst>
          </p:cNvPr>
          <p:cNvGrpSpPr/>
          <p:nvPr/>
        </p:nvGrpSpPr>
        <p:grpSpPr>
          <a:xfrm>
            <a:off x="4927310" y="2876943"/>
            <a:ext cx="631280" cy="656199"/>
            <a:chOff x="1342268" y="4161009"/>
            <a:chExt cx="359565" cy="358094"/>
          </a:xfrm>
          <a:solidFill>
            <a:schemeClr val="bg1"/>
          </a:solidFill>
        </p:grpSpPr>
        <p:sp>
          <p:nvSpPr>
            <p:cNvPr id="18" name="Google Shape;6669;p62">
              <a:extLst>
                <a:ext uri="{FF2B5EF4-FFF2-40B4-BE49-F238E27FC236}">
                  <a16:creationId xmlns:a16="http://schemas.microsoft.com/office/drawing/2014/main" id="{43D45342-2F01-46CC-BC2D-21C7EFEF3352}"/>
                </a:ext>
              </a:extLst>
            </p:cNvPr>
            <p:cNvSpPr/>
            <p:nvPr/>
          </p:nvSpPr>
          <p:spPr>
            <a:xfrm>
              <a:off x="1342268" y="4371845"/>
              <a:ext cx="65077" cy="147257"/>
            </a:xfrm>
            <a:custGeom>
              <a:avLst/>
              <a:gdLst/>
              <a:ahLst/>
              <a:cxnLst/>
              <a:rect l="l" t="t" r="r" b="b"/>
              <a:pathLst>
                <a:path w="2477" h="5605" extrusionOk="0">
                  <a:moveTo>
                    <a:pt x="354" y="0"/>
                  </a:moveTo>
                  <a:cubicBezTo>
                    <a:pt x="160" y="0"/>
                    <a:pt x="1" y="160"/>
                    <a:pt x="1" y="354"/>
                  </a:cubicBezTo>
                  <a:lnTo>
                    <a:pt x="1" y="5605"/>
                  </a:lnTo>
                  <a:lnTo>
                    <a:pt x="2477" y="5605"/>
                  </a:lnTo>
                  <a:lnTo>
                    <a:pt x="2477" y="354"/>
                  </a:lnTo>
                  <a:cubicBezTo>
                    <a:pt x="2477" y="160"/>
                    <a:pt x="2310" y="0"/>
                    <a:pt x="2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70;p62">
              <a:extLst>
                <a:ext uri="{FF2B5EF4-FFF2-40B4-BE49-F238E27FC236}">
                  <a16:creationId xmlns:a16="http://schemas.microsoft.com/office/drawing/2014/main" id="{37D254A9-074B-4D8A-BD77-533CE9F9F10E}"/>
                </a:ext>
              </a:extLst>
            </p:cNvPr>
            <p:cNvSpPr/>
            <p:nvPr/>
          </p:nvSpPr>
          <p:spPr>
            <a:xfrm>
              <a:off x="1342268" y="4371845"/>
              <a:ext cx="31002" cy="147257"/>
            </a:xfrm>
            <a:custGeom>
              <a:avLst/>
              <a:gdLst/>
              <a:ahLst/>
              <a:cxnLst/>
              <a:rect l="l" t="t" r="r" b="b"/>
              <a:pathLst>
                <a:path w="1180" h="5605" extrusionOk="0">
                  <a:moveTo>
                    <a:pt x="354" y="0"/>
                  </a:moveTo>
                  <a:cubicBezTo>
                    <a:pt x="160" y="0"/>
                    <a:pt x="1" y="160"/>
                    <a:pt x="1" y="354"/>
                  </a:cubicBezTo>
                  <a:lnTo>
                    <a:pt x="1" y="5605"/>
                  </a:lnTo>
                  <a:lnTo>
                    <a:pt x="826" y="5605"/>
                  </a:lnTo>
                  <a:lnTo>
                    <a:pt x="826" y="354"/>
                  </a:lnTo>
                  <a:cubicBezTo>
                    <a:pt x="826" y="160"/>
                    <a:pt x="986" y="0"/>
                    <a:pt x="1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71;p62">
              <a:extLst>
                <a:ext uri="{FF2B5EF4-FFF2-40B4-BE49-F238E27FC236}">
                  <a16:creationId xmlns:a16="http://schemas.microsoft.com/office/drawing/2014/main" id="{6CC32FB2-0AD2-4721-AECD-30BAF9A21795}"/>
                </a:ext>
              </a:extLst>
            </p:cNvPr>
            <p:cNvSpPr/>
            <p:nvPr/>
          </p:nvSpPr>
          <p:spPr>
            <a:xfrm>
              <a:off x="1440501" y="4335589"/>
              <a:ext cx="65077" cy="183513"/>
            </a:xfrm>
            <a:custGeom>
              <a:avLst/>
              <a:gdLst/>
              <a:ahLst/>
              <a:cxnLst/>
              <a:rect l="l" t="t" r="r" b="b"/>
              <a:pathLst>
                <a:path w="2477" h="6985" extrusionOk="0">
                  <a:moveTo>
                    <a:pt x="354" y="0"/>
                  </a:moveTo>
                  <a:cubicBezTo>
                    <a:pt x="160" y="0"/>
                    <a:pt x="0" y="153"/>
                    <a:pt x="0" y="354"/>
                  </a:cubicBezTo>
                  <a:lnTo>
                    <a:pt x="0" y="6985"/>
                  </a:lnTo>
                  <a:lnTo>
                    <a:pt x="2476" y="6985"/>
                  </a:lnTo>
                  <a:lnTo>
                    <a:pt x="2476" y="354"/>
                  </a:lnTo>
                  <a:cubicBezTo>
                    <a:pt x="2476" y="153"/>
                    <a:pt x="2317" y="0"/>
                    <a:pt x="21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2;p62">
              <a:extLst>
                <a:ext uri="{FF2B5EF4-FFF2-40B4-BE49-F238E27FC236}">
                  <a16:creationId xmlns:a16="http://schemas.microsoft.com/office/drawing/2014/main" id="{4F6AF8B2-05A2-475B-BBCA-77AB33AED38C}"/>
                </a:ext>
              </a:extLst>
            </p:cNvPr>
            <p:cNvSpPr/>
            <p:nvPr/>
          </p:nvSpPr>
          <p:spPr>
            <a:xfrm>
              <a:off x="1440501" y="4335589"/>
              <a:ext cx="31002" cy="183513"/>
            </a:xfrm>
            <a:custGeom>
              <a:avLst/>
              <a:gdLst/>
              <a:ahLst/>
              <a:cxnLst/>
              <a:rect l="l" t="t" r="r" b="b"/>
              <a:pathLst>
                <a:path w="1180" h="6985" extrusionOk="0">
                  <a:moveTo>
                    <a:pt x="354" y="0"/>
                  </a:moveTo>
                  <a:cubicBezTo>
                    <a:pt x="160" y="0"/>
                    <a:pt x="0" y="153"/>
                    <a:pt x="0" y="354"/>
                  </a:cubicBezTo>
                  <a:lnTo>
                    <a:pt x="0" y="6985"/>
                  </a:lnTo>
                  <a:lnTo>
                    <a:pt x="826" y="6985"/>
                  </a:lnTo>
                  <a:lnTo>
                    <a:pt x="826" y="354"/>
                  </a:lnTo>
                  <a:cubicBezTo>
                    <a:pt x="826" y="153"/>
                    <a:pt x="985" y="0"/>
                    <a:pt x="1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73;p62">
              <a:extLst>
                <a:ext uri="{FF2B5EF4-FFF2-40B4-BE49-F238E27FC236}">
                  <a16:creationId xmlns:a16="http://schemas.microsoft.com/office/drawing/2014/main" id="{3136548D-D32B-48FF-B169-48CDD9DC65E3}"/>
                </a:ext>
              </a:extLst>
            </p:cNvPr>
            <p:cNvSpPr/>
            <p:nvPr/>
          </p:nvSpPr>
          <p:spPr>
            <a:xfrm>
              <a:off x="1538707" y="4299123"/>
              <a:ext cx="64919" cy="219980"/>
            </a:xfrm>
            <a:custGeom>
              <a:avLst/>
              <a:gdLst/>
              <a:ahLst/>
              <a:cxnLst/>
              <a:rect l="l" t="t" r="r" b="b"/>
              <a:pathLst>
                <a:path w="2471" h="8373" extrusionOk="0">
                  <a:moveTo>
                    <a:pt x="355" y="1"/>
                  </a:moveTo>
                  <a:cubicBezTo>
                    <a:pt x="153" y="1"/>
                    <a:pt x="1" y="160"/>
                    <a:pt x="1" y="355"/>
                  </a:cubicBezTo>
                  <a:lnTo>
                    <a:pt x="1" y="8373"/>
                  </a:lnTo>
                  <a:lnTo>
                    <a:pt x="2470" y="8373"/>
                  </a:lnTo>
                  <a:lnTo>
                    <a:pt x="2470" y="355"/>
                  </a:lnTo>
                  <a:cubicBezTo>
                    <a:pt x="2470" y="160"/>
                    <a:pt x="2311" y="1"/>
                    <a:pt x="21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74;p62">
              <a:extLst>
                <a:ext uri="{FF2B5EF4-FFF2-40B4-BE49-F238E27FC236}">
                  <a16:creationId xmlns:a16="http://schemas.microsoft.com/office/drawing/2014/main" id="{09D0A12D-605A-4B9F-908F-58146B135C4B}"/>
                </a:ext>
              </a:extLst>
            </p:cNvPr>
            <p:cNvSpPr/>
            <p:nvPr/>
          </p:nvSpPr>
          <p:spPr>
            <a:xfrm>
              <a:off x="1538707" y="4299123"/>
              <a:ext cx="31002" cy="219980"/>
            </a:xfrm>
            <a:custGeom>
              <a:avLst/>
              <a:gdLst/>
              <a:ahLst/>
              <a:cxnLst/>
              <a:rect l="l" t="t" r="r" b="b"/>
              <a:pathLst>
                <a:path w="1180" h="8373" extrusionOk="0">
                  <a:moveTo>
                    <a:pt x="355" y="1"/>
                  </a:moveTo>
                  <a:cubicBezTo>
                    <a:pt x="153" y="1"/>
                    <a:pt x="1" y="160"/>
                    <a:pt x="1" y="355"/>
                  </a:cubicBezTo>
                  <a:lnTo>
                    <a:pt x="1" y="8373"/>
                  </a:lnTo>
                  <a:lnTo>
                    <a:pt x="826" y="8373"/>
                  </a:lnTo>
                  <a:lnTo>
                    <a:pt x="826" y="355"/>
                  </a:lnTo>
                  <a:cubicBezTo>
                    <a:pt x="826" y="160"/>
                    <a:pt x="986" y="1"/>
                    <a:pt x="1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5;p62">
              <a:extLst>
                <a:ext uri="{FF2B5EF4-FFF2-40B4-BE49-F238E27FC236}">
                  <a16:creationId xmlns:a16="http://schemas.microsoft.com/office/drawing/2014/main" id="{64859A04-7C35-4746-801D-24EE1F42B82D}"/>
                </a:ext>
              </a:extLst>
            </p:cNvPr>
            <p:cNvSpPr/>
            <p:nvPr/>
          </p:nvSpPr>
          <p:spPr>
            <a:xfrm>
              <a:off x="1636940" y="4262683"/>
              <a:ext cx="64893" cy="256420"/>
            </a:xfrm>
            <a:custGeom>
              <a:avLst/>
              <a:gdLst/>
              <a:ahLst/>
              <a:cxnLst/>
              <a:rect l="l" t="t" r="r" b="b"/>
              <a:pathLst>
                <a:path w="2470" h="9760" extrusionOk="0">
                  <a:moveTo>
                    <a:pt x="354" y="1"/>
                  </a:moveTo>
                  <a:cubicBezTo>
                    <a:pt x="153" y="1"/>
                    <a:pt x="0" y="160"/>
                    <a:pt x="0" y="354"/>
                  </a:cubicBezTo>
                  <a:lnTo>
                    <a:pt x="0" y="9760"/>
                  </a:lnTo>
                  <a:lnTo>
                    <a:pt x="2470" y="9760"/>
                  </a:lnTo>
                  <a:lnTo>
                    <a:pt x="2470" y="354"/>
                  </a:lnTo>
                  <a:cubicBezTo>
                    <a:pt x="2470" y="160"/>
                    <a:pt x="2310" y="1"/>
                    <a:pt x="21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6;p62">
              <a:extLst>
                <a:ext uri="{FF2B5EF4-FFF2-40B4-BE49-F238E27FC236}">
                  <a16:creationId xmlns:a16="http://schemas.microsoft.com/office/drawing/2014/main" id="{7F6BE063-1BCB-4572-8889-B88D3ECED99A}"/>
                </a:ext>
              </a:extLst>
            </p:cNvPr>
            <p:cNvSpPr/>
            <p:nvPr/>
          </p:nvSpPr>
          <p:spPr>
            <a:xfrm>
              <a:off x="1636940" y="4262683"/>
              <a:ext cx="31002" cy="256420"/>
            </a:xfrm>
            <a:custGeom>
              <a:avLst/>
              <a:gdLst/>
              <a:ahLst/>
              <a:cxnLst/>
              <a:rect l="l" t="t" r="r" b="b"/>
              <a:pathLst>
                <a:path w="1180" h="9760" extrusionOk="0">
                  <a:moveTo>
                    <a:pt x="354" y="1"/>
                  </a:moveTo>
                  <a:cubicBezTo>
                    <a:pt x="153" y="1"/>
                    <a:pt x="0" y="160"/>
                    <a:pt x="0" y="354"/>
                  </a:cubicBezTo>
                  <a:lnTo>
                    <a:pt x="0" y="9760"/>
                  </a:lnTo>
                  <a:lnTo>
                    <a:pt x="826" y="9760"/>
                  </a:lnTo>
                  <a:lnTo>
                    <a:pt x="826" y="354"/>
                  </a:lnTo>
                  <a:cubicBezTo>
                    <a:pt x="826" y="160"/>
                    <a:pt x="978" y="1"/>
                    <a:pt x="1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77;p62">
              <a:extLst>
                <a:ext uri="{FF2B5EF4-FFF2-40B4-BE49-F238E27FC236}">
                  <a16:creationId xmlns:a16="http://schemas.microsoft.com/office/drawing/2014/main" id="{8DC3CD84-AA0C-440E-B45C-922DF36C37D2}"/>
                </a:ext>
              </a:extLst>
            </p:cNvPr>
            <p:cNvSpPr/>
            <p:nvPr/>
          </p:nvSpPr>
          <p:spPr>
            <a:xfrm>
              <a:off x="1357953" y="4161009"/>
              <a:ext cx="333687" cy="134699"/>
            </a:xfrm>
            <a:custGeom>
              <a:avLst/>
              <a:gdLst/>
              <a:ahLst/>
              <a:cxnLst/>
              <a:rect l="l" t="t" r="r" b="b"/>
              <a:pathLst>
                <a:path w="12701" h="5127" extrusionOk="0">
                  <a:moveTo>
                    <a:pt x="10208" y="0"/>
                  </a:moveTo>
                  <a:cubicBezTo>
                    <a:pt x="10033" y="0"/>
                    <a:pt x="9921" y="204"/>
                    <a:pt x="10030" y="354"/>
                  </a:cubicBezTo>
                  <a:lnTo>
                    <a:pt x="10391" y="874"/>
                  </a:lnTo>
                  <a:cubicBezTo>
                    <a:pt x="9177" y="1603"/>
                    <a:pt x="5292" y="3649"/>
                    <a:pt x="0" y="3649"/>
                  </a:cubicBezTo>
                  <a:lnTo>
                    <a:pt x="0" y="5126"/>
                  </a:lnTo>
                  <a:cubicBezTo>
                    <a:pt x="2879" y="5112"/>
                    <a:pt x="5729" y="4557"/>
                    <a:pt x="8400" y="3489"/>
                  </a:cubicBezTo>
                  <a:cubicBezTo>
                    <a:pt x="9378" y="3101"/>
                    <a:pt x="10328" y="2636"/>
                    <a:pt x="11237" y="2088"/>
                  </a:cubicBezTo>
                  <a:lnTo>
                    <a:pt x="11556" y="2553"/>
                  </a:lnTo>
                  <a:cubicBezTo>
                    <a:pt x="11601" y="2616"/>
                    <a:pt x="11670" y="2646"/>
                    <a:pt x="11739" y="2646"/>
                  </a:cubicBezTo>
                  <a:cubicBezTo>
                    <a:pt x="11830" y="2646"/>
                    <a:pt x="11920" y="2593"/>
                    <a:pt x="11951" y="2490"/>
                  </a:cubicBezTo>
                  <a:lnTo>
                    <a:pt x="12659" y="375"/>
                  </a:lnTo>
                  <a:cubicBezTo>
                    <a:pt x="12700" y="229"/>
                    <a:pt x="12603" y="84"/>
                    <a:pt x="12451" y="84"/>
                  </a:cubicBezTo>
                  <a:lnTo>
                    <a:pt x="10217" y="0"/>
                  </a:lnTo>
                  <a:cubicBezTo>
                    <a:pt x="10214" y="0"/>
                    <a:pt x="10211" y="0"/>
                    <a:pt x="102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68171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490;p65">
            <a:extLst>
              <a:ext uri="{FF2B5EF4-FFF2-40B4-BE49-F238E27FC236}">
                <a16:creationId xmlns:a16="http://schemas.microsoft.com/office/drawing/2014/main" id="{D6E29D82-4C60-460B-B38E-2C96EEF6FE8B}"/>
              </a:ext>
            </a:extLst>
          </p:cNvPr>
          <p:cNvGrpSpPr/>
          <p:nvPr/>
        </p:nvGrpSpPr>
        <p:grpSpPr>
          <a:xfrm>
            <a:off x="1739822" y="1123262"/>
            <a:ext cx="5664356" cy="4020241"/>
            <a:chOff x="2496310" y="3477401"/>
            <a:chExt cx="1342905" cy="904875"/>
          </a:xfrm>
        </p:grpSpPr>
        <p:grpSp>
          <p:nvGrpSpPr>
            <p:cNvPr id="3" name="Google Shape;5491;p65">
              <a:extLst>
                <a:ext uri="{FF2B5EF4-FFF2-40B4-BE49-F238E27FC236}">
                  <a16:creationId xmlns:a16="http://schemas.microsoft.com/office/drawing/2014/main" id="{3FAA6047-4E28-4BF5-A610-4234D8D34EA8}"/>
                </a:ext>
              </a:extLst>
            </p:cNvPr>
            <p:cNvGrpSpPr/>
            <p:nvPr/>
          </p:nvGrpSpPr>
          <p:grpSpPr>
            <a:xfrm>
              <a:off x="2496310" y="3477401"/>
              <a:ext cx="1342905" cy="904825"/>
              <a:chOff x="2496310" y="3477401"/>
              <a:chExt cx="1342905" cy="904825"/>
            </a:xfrm>
          </p:grpSpPr>
          <p:sp>
            <p:nvSpPr>
              <p:cNvPr id="8" name="Google Shape;5492;p65">
                <a:extLst>
                  <a:ext uri="{FF2B5EF4-FFF2-40B4-BE49-F238E27FC236}">
                    <a16:creationId xmlns:a16="http://schemas.microsoft.com/office/drawing/2014/main" id="{3B9198DE-3908-49DA-803B-3AEBD518EEAE}"/>
                  </a:ext>
                </a:extLst>
              </p:cNvPr>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003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93;p65">
                <a:extLst>
                  <a:ext uri="{FF2B5EF4-FFF2-40B4-BE49-F238E27FC236}">
                    <a16:creationId xmlns:a16="http://schemas.microsoft.com/office/drawing/2014/main" id="{4094EF09-583F-4D5C-8EE9-12F2731A5E3A}"/>
                  </a:ext>
                </a:extLst>
              </p:cNvPr>
              <p:cNvSpPr/>
              <p:nvPr/>
            </p:nvSpPr>
            <p:spPr>
              <a:xfrm>
                <a:off x="3266787" y="3796594"/>
                <a:ext cx="65100" cy="65100"/>
              </a:xfrm>
              <a:prstGeom prst="ellipse">
                <a:avLst/>
              </a:prstGeom>
              <a:solidFill>
                <a:srgbClr val="A55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495;p65">
                <a:extLst>
                  <a:ext uri="{FF2B5EF4-FFF2-40B4-BE49-F238E27FC236}">
                    <a16:creationId xmlns:a16="http://schemas.microsoft.com/office/drawing/2014/main" id="{363F3230-886A-4CB7-92F8-14EB9CD0530C}"/>
                  </a:ext>
                </a:extLst>
              </p:cNvPr>
              <p:cNvSpPr/>
              <p:nvPr/>
            </p:nvSpPr>
            <p:spPr>
              <a:xfrm>
                <a:off x="3620515" y="4032917"/>
                <a:ext cx="65100" cy="65100"/>
              </a:xfrm>
              <a:prstGeom prst="ellipse">
                <a:avLst/>
              </a:prstGeom>
              <a:solidFill>
                <a:srgbClr val="A55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96;p65">
                <a:extLst>
                  <a:ext uri="{FF2B5EF4-FFF2-40B4-BE49-F238E27FC236}">
                    <a16:creationId xmlns:a16="http://schemas.microsoft.com/office/drawing/2014/main" id="{6503C7CD-5322-49C1-9B33-B6564E525484}"/>
                  </a:ext>
                </a:extLst>
              </p:cNvPr>
              <p:cNvSpPr/>
              <p:nvPr/>
            </p:nvSpPr>
            <p:spPr>
              <a:xfrm>
                <a:off x="2994374" y="3796594"/>
                <a:ext cx="65100" cy="65100"/>
              </a:xfrm>
              <a:prstGeom prst="ellipse">
                <a:avLst/>
              </a:prstGeom>
              <a:solidFill>
                <a:srgbClr val="A55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497;p65">
                <a:extLst>
                  <a:ext uri="{FF2B5EF4-FFF2-40B4-BE49-F238E27FC236}">
                    <a16:creationId xmlns:a16="http://schemas.microsoft.com/office/drawing/2014/main" id="{B693D683-536C-4BD5-AC84-145B951EC265}"/>
                  </a:ext>
                </a:extLst>
              </p:cNvPr>
              <p:cNvSpPr/>
              <p:nvPr/>
            </p:nvSpPr>
            <p:spPr>
              <a:xfrm>
                <a:off x="2652010" y="4032917"/>
                <a:ext cx="65100" cy="65100"/>
              </a:xfrm>
              <a:prstGeom prst="ellipse">
                <a:avLst/>
              </a:prstGeom>
              <a:solidFill>
                <a:srgbClr val="A55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5498;p65">
                <a:extLst>
                  <a:ext uri="{FF2B5EF4-FFF2-40B4-BE49-F238E27FC236}">
                    <a16:creationId xmlns:a16="http://schemas.microsoft.com/office/drawing/2014/main" id="{DD9B6934-42B0-4C6C-A463-6D2C9C2F7ABF}"/>
                  </a:ext>
                </a:extLst>
              </p:cNvPr>
              <p:cNvCxnSpPr>
                <a:cxnSpLocks/>
                <a:stCxn id="11" idx="0"/>
              </p:cNvCxnSpPr>
              <p:nvPr/>
            </p:nvCxnSpPr>
            <p:spPr>
              <a:xfrm rot="16200000" flipV="1">
                <a:off x="2767278" y="3536948"/>
                <a:ext cx="319194" cy="200099"/>
              </a:xfrm>
              <a:prstGeom prst="bentConnector3">
                <a:avLst>
                  <a:gd name="adj1" fmla="val 100904"/>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Google Shape;5501;p65">
                <a:extLst>
                  <a:ext uri="{FF2B5EF4-FFF2-40B4-BE49-F238E27FC236}">
                    <a16:creationId xmlns:a16="http://schemas.microsoft.com/office/drawing/2014/main" id="{43FF81ED-2296-4575-875D-DE00A795F5FE}"/>
                  </a:ext>
                </a:extLst>
              </p:cNvPr>
              <p:cNvCxnSpPr>
                <a:cxnSpLocks/>
                <a:stCxn id="12" idx="2"/>
              </p:cNvCxnSpPr>
              <p:nvPr/>
            </p:nvCxnSpPr>
            <p:spPr>
              <a:xfrm flipH="1">
                <a:off x="2496310" y="4065467"/>
                <a:ext cx="155700" cy="600"/>
              </a:xfrm>
              <a:prstGeom prst="bentConnector3">
                <a:avLst>
                  <a:gd name="adj1" fmla="val 50000"/>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Google Shape;5502;p65">
                <a:extLst>
                  <a:ext uri="{FF2B5EF4-FFF2-40B4-BE49-F238E27FC236}">
                    <a16:creationId xmlns:a16="http://schemas.microsoft.com/office/drawing/2014/main" id="{D9EAD6A6-F586-4876-A73C-D2E1F534B415}"/>
                  </a:ext>
                </a:extLst>
              </p:cNvPr>
              <p:cNvCxnSpPr>
                <a:cxnSpLocks/>
                <a:stCxn id="10" idx="6"/>
              </p:cNvCxnSpPr>
              <p:nvPr/>
            </p:nvCxnSpPr>
            <p:spPr>
              <a:xfrm>
                <a:off x="3685615" y="4065467"/>
                <a:ext cx="153600" cy="600"/>
              </a:xfrm>
              <a:prstGeom prst="bentConnector3">
                <a:avLst>
                  <a:gd name="adj1" fmla="val 50000"/>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4" name="Google Shape;5503;p65">
              <a:extLst>
                <a:ext uri="{FF2B5EF4-FFF2-40B4-BE49-F238E27FC236}">
                  <a16:creationId xmlns:a16="http://schemas.microsoft.com/office/drawing/2014/main" id="{F0643FFE-DD0F-49A4-B245-AAE14AD7AB7E}"/>
                </a:ext>
              </a:extLst>
            </p:cNvPr>
            <p:cNvGrpSpPr/>
            <p:nvPr/>
          </p:nvGrpSpPr>
          <p:grpSpPr>
            <a:xfrm>
              <a:off x="2675275" y="3930557"/>
              <a:ext cx="1003306" cy="451719"/>
              <a:chOff x="2675275" y="4174282"/>
              <a:chExt cx="1003306" cy="451719"/>
            </a:xfrm>
          </p:grpSpPr>
          <p:sp>
            <p:nvSpPr>
              <p:cNvPr id="5" name="Google Shape;5504;p65">
                <a:extLst>
                  <a:ext uri="{FF2B5EF4-FFF2-40B4-BE49-F238E27FC236}">
                    <a16:creationId xmlns:a16="http://schemas.microsoft.com/office/drawing/2014/main" id="{FFDB953B-CFC1-4BE9-86A5-E8A08738B872}"/>
                  </a:ext>
                </a:extLst>
              </p:cNvPr>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5A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05;p65">
                <a:extLst>
                  <a:ext uri="{FF2B5EF4-FFF2-40B4-BE49-F238E27FC236}">
                    <a16:creationId xmlns:a16="http://schemas.microsoft.com/office/drawing/2014/main" id="{1C4F5A4C-807F-418C-9136-E4B2F76A216B}"/>
                  </a:ext>
                </a:extLst>
              </p:cNvPr>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9B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506;p65">
                <a:extLst>
                  <a:ext uri="{FF2B5EF4-FFF2-40B4-BE49-F238E27FC236}">
                    <a16:creationId xmlns:a16="http://schemas.microsoft.com/office/drawing/2014/main" id="{B37776AB-7736-4637-84E0-B36E31E9DBB5}"/>
                  </a:ext>
                </a:extLst>
              </p:cNvPr>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003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Rectangle: Rounded Corners 16">
            <a:extLst>
              <a:ext uri="{FF2B5EF4-FFF2-40B4-BE49-F238E27FC236}">
                <a16:creationId xmlns:a16="http://schemas.microsoft.com/office/drawing/2014/main" id="{0C00E2D9-EC86-48AA-BA61-1A25EA10CA94}"/>
              </a:ext>
            </a:extLst>
          </p:cNvPr>
          <p:cNvSpPr/>
          <p:nvPr/>
        </p:nvSpPr>
        <p:spPr>
          <a:xfrm>
            <a:off x="1383631" y="510488"/>
            <a:ext cx="1784133" cy="14484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1B0E7683-AD04-4AB5-B74E-6C966E952CAE}"/>
              </a:ext>
            </a:extLst>
          </p:cNvPr>
          <p:cNvSpPr/>
          <p:nvPr/>
        </p:nvSpPr>
        <p:spPr>
          <a:xfrm>
            <a:off x="5961510" y="510488"/>
            <a:ext cx="1798859" cy="14485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Google Shape;5498;p65">
            <a:extLst>
              <a:ext uri="{FF2B5EF4-FFF2-40B4-BE49-F238E27FC236}">
                <a16:creationId xmlns:a16="http://schemas.microsoft.com/office/drawing/2014/main" id="{E37E080D-3CE1-4B74-BAC6-B1FAED497C5C}"/>
              </a:ext>
            </a:extLst>
          </p:cNvPr>
          <p:cNvCxnSpPr>
            <a:cxnSpLocks/>
            <a:stCxn id="9" idx="0"/>
          </p:cNvCxnSpPr>
          <p:nvPr/>
        </p:nvCxnSpPr>
        <p:spPr>
          <a:xfrm rot="5400000" flipH="1" flipV="1">
            <a:off x="4816524" y="1403354"/>
            <a:ext cx="1448498" cy="827583"/>
          </a:xfrm>
          <a:prstGeom prst="bentConnector3">
            <a:avLst>
              <a:gd name="adj1" fmla="val 99837"/>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8" name="Rectangle: Rounded Corners 27">
            <a:extLst>
              <a:ext uri="{FF2B5EF4-FFF2-40B4-BE49-F238E27FC236}">
                <a16:creationId xmlns:a16="http://schemas.microsoft.com/office/drawing/2014/main" id="{97D1BC8C-AA9C-4852-B6E0-56D6E6D079D8}"/>
              </a:ext>
            </a:extLst>
          </p:cNvPr>
          <p:cNvSpPr/>
          <p:nvPr/>
        </p:nvSpPr>
        <p:spPr>
          <a:xfrm>
            <a:off x="7140454" y="2773070"/>
            <a:ext cx="1798859" cy="14485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C471E910-6B35-4C70-BF8F-997585B5F426}"/>
              </a:ext>
            </a:extLst>
          </p:cNvPr>
          <p:cNvSpPr/>
          <p:nvPr/>
        </p:nvSpPr>
        <p:spPr>
          <a:xfrm>
            <a:off x="205720" y="2773070"/>
            <a:ext cx="1798859" cy="14485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5279A0CB-14C7-45B0-B8CF-29C1A888961B}"/>
              </a:ext>
            </a:extLst>
          </p:cNvPr>
          <p:cNvSpPr txBox="1"/>
          <p:nvPr/>
        </p:nvSpPr>
        <p:spPr>
          <a:xfrm>
            <a:off x="297814" y="3686031"/>
            <a:ext cx="1738611" cy="369332"/>
          </a:xfrm>
          <a:prstGeom prst="rect">
            <a:avLst/>
          </a:prstGeom>
          <a:noFill/>
        </p:spPr>
        <p:txBody>
          <a:bodyPr wrap="square" rtlCol="0">
            <a:spAutoFit/>
          </a:bodyPr>
          <a:lstStyle/>
          <a:p>
            <a:r>
              <a:rPr lang="en-US" sz="1800" dirty="0">
                <a:latin typeface="Georgia" panose="02040502050405020303" pitchFamily="18" charset="0"/>
              </a:rPr>
              <a:t>1</a:t>
            </a:r>
            <a:r>
              <a:rPr lang="en-US" sz="1800" baseline="30000" dirty="0">
                <a:latin typeface="Georgia" panose="02040502050405020303" pitchFamily="18" charset="0"/>
              </a:rPr>
              <a:t>st</a:t>
            </a:r>
            <a:r>
              <a:rPr lang="en-US" sz="1800" dirty="0">
                <a:latin typeface="Georgia" panose="02040502050405020303" pitchFamily="18" charset="0"/>
              </a:rPr>
              <a:t> Generation</a:t>
            </a:r>
            <a:endParaRPr lang="en-IN" sz="1800" dirty="0">
              <a:latin typeface="Georgia" panose="02040502050405020303" pitchFamily="18" charset="0"/>
            </a:endParaRPr>
          </a:p>
        </p:txBody>
      </p:sp>
      <p:pic>
        <p:nvPicPr>
          <p:cNvPr id="33" name="Picture 32">
            <a:extLst>
              <a:ext uri="{FF2B5EF4-FFF2-40B4-BE49-F238E27FC236}">
                <a16:creationId xmlns:a16="http://schemas.microsoft.com/office/drawing/2014/main" id="{85986D22-0787-4017-8815-BE936314994A}"/>
              </a:ext>
            </a:extLst>
          </p:cNvPr>
          <p:cNvPicPr>
            <a:picLocks noChangeAspect="1"/>
          </p:cNvPicPr>
          <p:nvPr/>
        </p:nvPicPr>
        <p:blipFill>
          <a:blip r:embed="rId3"/>
          <a:stretch>
            <a:fillRect/>
          </a:stretch>
        </p:blipFill>
        <p:spPr>
          <a:xfrm>
            <a:off x="836548" y="3047741"/>
            <a:ext cx="652166" cy="638290"/>
          </a:xfrm>
          <a:prstGeom prst="rect">
            <a:avLst/>
          </a:prstGeom>
        </p:spPr>
      </p:pic>
      <p:sp>
        <p:nvSpPr>
          <p:cNvPr id="34" name="TextBox 33">
            <a:extLst>
              <a:ext uri="{FF2B5EF4-FFF2-40B4-BE49-F238E27FC236}">
                <a16:creationId xmlns:a16="http://schemas.microsoft.com/office/drawing/2014/main" id="{C96C57AD-B0A0-4203-B98C-3DDE73089F0E}"/>
              </a:ext>
            </a:extLst>
          </p:cNvPr>
          <p:cNvSpPr txBox="1"/>
          <p:nvPr/>
        </p:nvSpPr>
        <p:spPr>
          <a:xfrm>
            <a:off x="1426051" y="1358423"/>
            <a:ext cx="1738611" cy="369332"/>
          </a:xfrm>
          <a:prstGeom prst="rect">
            <a:avLst/>
          </a:prstGeom>
          <a:noFill/>
        </p:spPr>
        <p:txBody>
          <a:bodyPr wrap="square" rtlCol="0">
            <a:spAutoFit/>
          </a:bodyPr>
          <a:lstStyle/>
          <a:p>
            <a:r>
              <a:rPr lang="en-US" sz="1800" dirty="0">
                <a:latin typeface="Georgia" panose="02040502050405020303" pitchFamily="18" charset="0"/>
              </a:rPr>
              <a:t>2</a:t>
            </a:r>
            <a:r>
              <a:rPr lang="en-US" sz="1800" baseline="30000" dirty="0">
                <a:latin typeface="Georgia" panose="02040502050405020303" pitchFamily="18" charset="0"/>
              </a:rPr>
              <a:t>nd</a:t>
            </a:r>
            <a:r>
              <a:rPr lang="en-US" sz="1800" dirty="0">
                <a:latin typeface="Georgia" panose="02040502050405020303" pitchFamily="18" charset="0"/>
              </a:rPr>
              <a:t> Generation</a:t>
            </a:r>
            <a:endParaRPr lang="en-IN" sz="1800" dirty="0">
              <a:latin typeface="Georgia" panose="02040502050405020303" pitchFamily="18" charset="0"/>
            </a:endParaRPr>
          </a:p>
        </p:txBody>
      </p:sp>
      <p:sp>
        <p:nvSpPr>
          <p:cNvPr id="35" name="TextBox 34">
            <a:extLst>
              <a:ext uri="{FF2B5EF4-FFF2-40B4-BE49-F238E27FC236}">
                <a16:creationId xmlns:a16="http://schemas.microsoft.com/office/drawing/2014/main" id="{B4293116-2D22-4D6A-94D9-DF985B19EA02}"/>
              </a:ext>
            </a:extLst>
          </p:cNvPr>
          <p:cNvSpPr txBox="1"/>
          <p:nvPr/>
        </p:nvSpPr>
        <p:spPr>
          <a:xfrm>
            <a:off x="6037418" y="1358029"/>
            <a:ext cx="1738611" cy="369332"/>
          </a:xfrm>
          <a:prstGeom prst="rect">
            <a:avLst/>
          </a:prstGeom>
          <a:noFill/>
        </p:spPr>
        <p:txBody>
          <a:bodyPr wrap="square" rtlCol="0">
            <a:spAutoFit/>
          </a:bodyPr>
          <a:lstStyle/>
          <a:p>
            <a:r>
              <a:rPr lang="en-US" sz="1800" dirty="0">
                <a:latin typeface="Georgia" panose="02040502050405020303" pitchFamily="18" charset="0"/>
              </a:rPr>
              <a:t>3</a:t>
            </a:r>
            <a:r>
              <a:rPr lang="en-US" sz="1800" baseline="30000" dirty="0">
                <a:latin typeface="Georgia" panose="02040502050405020303" pitchFamily="18" charset="0"/>
              </a:rPr>
              <a:t>rd</a:t>
            </a:r>
            <a:r>
              <a:rPr lang="en-US" sz="1800" dirty="0">
                <a:latin typeface="Georgia" panose="02040502050405020303" pitchFamily="18" charset="0"/>
              </a:rPr>
              <a:t> Generation</a:t>
            </a:r>
            <a:endParaRPr lang="en-IN" sz="1800" dirty="0">
              <a:latin typeface="Georgia" panose="02040502050405020303" pitchFamily="18" charset="0"/>
            </a:endParaRPr>
          </a:p>
        </p:txBody>
      </p:sp>
      <p:sp>
        <p:nvSpPr>
          <p:cNvPr id="36" name="TextBox 35">
            <a:extLst>
              <a:ext uri="{FF2B5EF4-FFF2-40B4-BE49-F238E27FC236}">
                <a16:creationId xmlns:a16="http://schemas.microsoft.com/office/drawing/2014/main" id="{796DE732-64D6-420E-9F78-62932E9D0F20}"/>
              </a:ext>
            </a:extLst>
          </p:cNvPr>
          <p:cNvSpPr txBox="1"/>
          <p:nvPr/>
        </p:nvSpPr>
        <p:spPr>
          <a:xfrm>
            <a:off x="7237552" y="3694085"/>
            <a:ext cx="1738611" cy="369332"/>
          </a:xfrm>
          <a:prstGeom prst="rect">
            <a:avLst/>
          </a:prstGeom>
          <a:noFill/>
        </p:spPr>
        <p:txBody>
          <a:bodyPr wrap="square" rtlCol="0">
            <a:spAutoFit/>
          </a:bodyPr>
          <a:lstStyle/>
          <a:p>
            <a:r>
              <a:rPr lang="en-US" sz="1800" dirty="0">
                <a:latin typeface="Georgia" panose="02040502050405020303" pitchFamily="18" charset="0"/>
              </a:rPr>
              <a:t>4</a:t>
            </a:r>
            <a:r>
              <a:rPr lang="en-US" sz="1800" baseline="30000" dirty="0">
                <a:latin typeface="Georgia" panose="02040502050405020303" pitchFamily="18" charset="0"/>
              </a:rPr>
              <a:t>th</a:t>
            </a:r>
            <a:r>
              <a:rPr lang="en-US" sz="1800" dirty="0">
                <a:latin typeface="Georgia" panose="02040502050405020303" pitchFamily="18" charset="0"/>
              </a:rPr>
              <a:t> Generation</a:t>
            </a:r>
            <a:endParaRPr lang="en-IN" sz="1800" dirty="0">
              <a:latin typeface="Georgia" panose="02040502050405020303" pitchFamily="18" charset="0"/>
            </a:endParaRPr>
          </a:p>
        </p:txBody>
      </p:sp>
      <p:pic>
        <p:nvPicPr>
          <p:cNvPr id="37" name="Picture 36">
            <a:extLst>
              <a:ext uri="{FF2B5EF4-FFF2-40B4-BE49-F238E27FC236}">
                <a16:creationId xmlns:a16="http://schemas.microsoft.com/office/drawing/2014/main" id="{034255A5-6E70-443B-A08C-796472A3BF78}"/>
              </a:ext>
            </a:extLst>
          </p:cNvPr>
          <p:cNvPicPr>
            <a:picLocks noChangeAspect="1"/>
          </p:cNvPicPr>
          <p:nvPr/>
        </p:nvPicPr>
        <p:blipFill rotWithShape="1">
          <a:blip r:embed="rId4"/>
          <a:srcRect t="6500"/>
          <a:stretch/>
        </p:blipFill>
        <p:spPr>
          <a:xfrm>
            <a:off x="1780997" y="684819"/>
            <a:ext cx="1028717" cy="614514"/>
          </a:xfrm>
          <a:prstGeom prst="rect">
            <a:avLst/>
          </a:prstGeom>
        </p:spPr>
      </p:pic>
      <p:pic>
        <p:nvPicPr>
          <p:cNvPr id="38" name="Picture 37">
            <a:extLst>
              <a:ext uri="{FF2B5EF4-FFF2-40B4-BE49-F238E27FC236}">
                <a16:creationId xmlns:a16="http://schemas.microsoft.com/office/drawing/2014/main" id="{C98B04E0-D9DF-42B3-962A-171895BA3ADB}"/>
              </a:ext>
            </a:extLst>
          </p:cNvPr>
          <p:cNvPicPr>
            <a:picLocks noChangeAspect="1"/>
          </p:cNvPicPr>
          <p:nvPr/>
        </p:nvPicPr>
        <p:blipFill>
          <a:blip r:embed="rId5"/>
          <a:stretch>
            <a:fillRect/>
          </a:stretch>
        </p:blipFill>
        <p:spPr>
          <a:xfrm>
            <a:off x="6037418" y="904943"/>
            <a:ext cx="1643443" cy="424246"/>
          </a:xfrm>
          <a:prstGeom prst="rect">
            <a:avLst/>
          </a:prstGeom>
        </p:spPr>
      </p:pic>
      <p:pic>
        <p:nvPicPr>
          <p:cNvPr id="39" name="Picture 38">
            <a:extLst>
              <a:ext uri="{FF2B5EF4-FFF2-40B4-BE49-F238E27FC236}">
                <a16:creationId xmlns:a16="http://schemas.microsoft.com/office/drawing/2014/main" id="{1C61F93E-48EB-4C98-B596-C40CBDBC3F1E}"/>
              </a:ext>
            </a:extLst>
          </p:cNvPr>
          <p:cNvPicPr>
            <a:picLocks noChangeAspect="1"/>
          </p:cNvPicPr>
          <p:nvPr/>
        </p:nvPicPr>
        <p:blipFill>
          <a:blip r:embed="rId6"/>
          <a:stretch>
            <a:fillRect/>
          </a:stretch>
        </p:blipFill>
        <p:spPr>
          <a:xfrm>
            <a:off x="7522472" y="2910696"/>
            <a:ext cx="1034822" cy="793112"/>
          </a:xfrm>
          <a:prstGeom prst="rect">
            <a:avLst/>
          </a:prstGeom>
        </p:spPr>
      </p:pic>
      <p:grpSp>
        <p:nvGrpSpPr>
          <p:cNvPr id="41" name="Google Shape;1018;p55">
            <a:extLst>
              <a:ext uri="{FF2B5EF4-FFF2-40B4-BE49-F238E27FC236}">
                <a16:creationId xmlns:a16="http://schemas.microsoft.com/office/drawing/2014/main" id="{615FF630-0A62-4AB2-8883-CE29F7AB32C5}"/>
              </a:ext>
            </a:extLst>
          </p:cNvPr>
          <p:cNvGrpSpPr/>
          <p:nvPr/>
        </p:nvGrpSpPr>
        <p:grpSpPr>
          <a:xfrm>
            <a:off x="3997484" y="3811904"/>
            <a:ext cx="1149032" cy="1162481"/>
            <a:chOff x="7222975" y="831150"/>
            <a:chExt cx="367850" cy="367950"/>
          </a:xfrm>
          <a:solidFill>
            <a:schemeClr val="bg1"/>
          </a:solidFill>
        </p:grpSpPr>
        <p:sp>
          <p:nvSpPr>
            <p:cNvPr id="42" name="Google Shape;1019;p55">
              <a:extLst>
                <a:ext uri="{FF2B5EF4-FFF2-40B4-BE49-F238E27FC236}">
                  <a16:creationId xmlns:a16="http://schemas.microsoft.com/office/drawing/2014/main" id="{2F821FF7-FA31-4B66-9811-0559BE034B85}"/>
                </a:ext>
              </a:extLst>
            </p:cNvPr>
            <p:cNvSpPr/>
            <p:nvPr/>
          </p:nvSpPr>
          <p:spPr>
            <a:xfrm>
              <a:off x="7364900" y="976200"/>
              <a:ext cx="80950" cy="77775"/>
            </a:xfrm>
            <a:custGeom>
              <a:avLst/>
              <a:gdLst/>
              <a:ahLst/>
              <a:cxnLst/>
              <a:rect l="l" t="t" r="r" b="b"/>
              <a:pathLst>
                <a:path w="3238" h="3111" extrusionOk="0">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43" name="Google Shape;1020;p55">
              <a:extLst>
                <a:ext uri="{FF2B5EF4-FFF2-40B4-BE49-F238E27FC236}">
                  <a16:creationId xmlns:a16="http://schemas.microsoft.com/office/drawing/2014/main" id="{3AF06D30-9F4F-4814-9FB3-9C9E3F0C5BE4}"/>
                </a:ext>
              </a:extLst>
            </p:cNvPr>
            <p:cNvSpPr/>
            <p:nvPr/>
          </p:nvSpPr>
          <p:spPr>
            <a:xfrm>
              <a:off x="7222975" y="831150"/>
              <a:ext cx="367850" cy="367950"/>
            </a:xfrm>
            <a:custGeom>
              <a:avLst/>
              <a:gdLst/>
              <a:ahLst/>
              <a:cxnLst/>
              <a:rect l="l" t="t" r="r" b="b"/>
              <a:pathLst>
                <a:path w="14714" h="14718" extrusionOk="0">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pic>
        <p:nvPicPr>
          <p:cNvPr id="44" name="Picture 43">
            <a:extLst>
              <a:ext uri="{FF2B5EF4-FFF2-40B4-BE49-F238E27FC236}">
                <a16:creationId xmlns:a16="http://schemas.microsoft.com/office/drawing/2014/main" id="{67DF66F8-0DE7-4B10-832B-B5FA8FD4CE15}"/>
              </a:ext>
            </a:extLst>
          </p:cNvPr>
          <p:cNvPicPr>
            <a:picLocks noChangeAspect="1"/>
          </p:cNvPicPr>
          <p:nvPr/>
        </p:nvPicPr>
        <p:blipFill>
          <a:blip r:embed="rId7"/>
          <a:stretch>
            <a:fillRect/>
          </a:stretch>
        </p:blipFill>
        <p:spPr>
          <a:xfrm>
            <a:off x="6629791" y="23341"/>
            <a:ext cx="2466238" cy="474277"/>
          </a:xfrm>
          <a:prstGeom prst="rect">
            <a:avLst/>
          </a:prstGeom>
        </p:spPr>
      </p:pic>
    </p:spTree>
    <p:extLst>
      <p:ext uri="{BB962C8B-B14F-4D97-AF65-F5344CB8AC3E}">
        <p14:creationId xmlns:p14="http://schemas.microsoft.com/office/powerpoint/2010/main" val="27596323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9" name="Google Shape;359;p43"/>
          <p:cNvSpPr/>
          <p:nvPr/>
        </p:nvSpPr>
        <p:spPr>
          <a:xfrm rot="10800000">
            <a:off x="896354" y="2709877"/>
            <a:ext cx="7322219" cy="1956508"/>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10800000">
            <a:off x="7768382" y="310790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896355" y="638579"/>
            <a:ext cx="7381799" cy="1827894"/>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410467" y="1140590"/>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43"/>
          <p:cNvSpPr txBox="1">
            <a:spLocks noGrp="1"/>
          </p:cNvSpPr>
          <p:nvPr>
            <p:ph type="subTitle" idx="1"/>
          </p:nvPr>
        </p:nvSpPr>
        <p:spPr>
          <a:xfrm flipH="1">
            <a:off x="3132746" y="2894945"/>
            <a:ext cx="4474246" cy="1061736"/>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IN" dirty="0">
                <a:solidFill>
                  <a:srgbClr val="000000"/>
                </a:solidFill>
                <a:latin typeface="Georgia" panose="02040502050405020303" pitchFamily="18" charset="0"/>
              </a:rPr>
              <a:t>Based on intrinsic mechanisms</a:t>
            </a:r>
          </a:p>
          <a:p>
            <a:pPr algn="just">
              <a:buFont typeface="Wingdings" panose="05000000000000000000" pitchFamily="2" charset="2"/>
              <a:buChar char="§"/>
            </a:pPr>
            <a:r>
              <a:rPr lang="en-IN" dirty="0">
                <a:solidFill>
                  <a:srgbClr val="000000"/>
                </a:solidFill>
                <a:latin typeface="Georgia" panose="02040502050405020303" pitchFamily="18" charset="0"/>
              </a:rPr>
              <a:t>Based on chemistry of dynamic bonds and reversible bonds.</a:t>
            </a:r>
          </a:p>
          <a:p>
            <a:pPr algn="just">
              <a:buFont typeface="Wingdings" panose="05000000000000000000" pitchFamily="2" charset="2"/>
              <a:buChar char="§"/>
            </a:pPr>
            <a:r>
              <a:rPr lang="en-IN" dirty="0">
                <a:solidFill>
                  <a:srgbClr val="000000"/>
                </a:solidFill>
                <a:latin typeface="Georgia" panose="02040502050405020303" pitchFamily="18" charset="0"/>
              </a:rPr>
              <a:t>The intrinsic approach has been studied in all kinds of polymers, with special emphasis in the field of elastomers.</a:t>
            </a:r>
          </a:p>
        </p:txBody>
      </p:sp>
      <p:sp>
        <p:nvSpPr>
          <p:cNvPr id="368" name="Google Shape;368;p43"/>
          <p:cNvSpPr txBox="1">
            <a:spLocks noGrp="1"/>
          </p:cNvSpPr>
          <p:nvPr>
            <p:ph type="subTitle" idx="5"/>
          </p:nvPr>
        </p:nvSpPr>
        <p:spPr>
          <a:xfrm flipH="1">
            <a:off x="1382241" y="1133742"/>
            <a:ext cx="6255643" cy="1027671"/>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IN" dirty="0">
                <a:latin typeface="Georgia" panose="02040502050405020303" pitchFamily="18" charset="0"/>
              </a:rPr>
              <a:t>Also known as capsule based generation</a:t>
            </a:r>
          </a:p>
          <a:p>
            <a:pPr algn="just">
              <a:buFont typeface="Wingdings" panose="05000000000000000000" pitchFamily="2" charset="2"/>
              <a:buChar char="§"/>
            </a:pPr>
            <a:r>
              <a:rPr lang="en-IN" dirty="0">
                <a:latin typeface="Georgia" panose="02040502050405020303" pitchFamily="18" charset="0"/>
              </a:rPr>
              <a:t>Employs the encapsulation of external healing agents</a:t>
            </a:r>
          </a:p>
          <a:p>
            <a:pPr algn="just">
              <a:buFont typeface="Wingdings" panose="05000000000000000000" pitchFamily="2" charset="2"/>
              <a:buChar char="§"/>
            </a:pPr>
            <a:r>
              <a:rPr lang="en-IN" dirty="0">
                <a:latin typeface="Georgia" panose="02040502050405020303" pitchFamily="18" charset="0"/>
              </a:rPr>
              <a:t>Based on extrinsic mechanisms</a:t>
            </a:r>
          </a:p>
        </p:txBody>
      </p:sp>
      <p:sp>
        <p:nvSpPr>
          <p:cNvPr id="377" name="Google Shape;377;p43"/>
          <p:cNvSpPr/>
          <p:nvPr/>
        </p:nvSpPr>
        <p:spPr>
          <a:xfrm>
            <a:off x="479395" y="1209518"/>
            <a:ext cx="804743" cy="80474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7824925" y="3174193"/>
            <a:ext cx="829513" cy="800444"/>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A3FB2A43-EF9D-413A-995B-1B45BAAA9D0D}"/>
              </a:ext>
            </a:extLst>
          </p:cNvPr>
          <p:cNvSpPr txBox="1"/>
          <p:nvPr/>
        </p:nvSpPr>
        <p:spPr>
          <a:xfrm>
            <a:off x="667754" y="1120104"/>
            <a:ext cx="457200" cy="830997"/>
          </a:xfrm>
          <a:prstGeom prst="rect">
            <a:avLst/>
          </a:prstGeom>
          <a:noFill/>
        </p:spPr>
        <p:txBody>
          <a:bodyPr wrap="square" rtlCol="0">
            <a:spAutoFit/>
          </a:bodyPr>
          <a:lstStyle/>
          <a:p>
            <a:r>
              <a:rPr lang="en-US" sz="4800" dirty="0">
                <a:solidFill>
                  <a:schemeClr val="bg1"/>
                </a:solidFill>
                <a:latin typeface="Georgia" panose="02040502050405020303" pitchFamily="18" charset="0"/>
              </a:rPr>
              <a:t>1</a:t>
            </a:r>
            <a:endParaRPr lang="en-IN" sz="1600" dirty="0">
              <a:solidFill>
                <a:schemeClr val="bg1"/>
              </a:solidFill>
              <a:latin typeface="Georgia" panose="02040502050405020303" pitchFamily="18" charset="0"/>
            </a:endParaRPr>
          </a:p>
        </p:txBody>
      </p:sp>
      <p:sp>
        <p:nvSpPr>
          <p:cNvPr id="66" name="TextBox 65">
            <a:extLst>
              <a:ext uri="{FF2B5EF4-FFF2-40B4-BE49-F238E27FC236}">
                <a16:creationId xmlns:a16="http://schemas.microsoft.com/office/drawing/2014/main" id="{37DA8AFF-FE42-4375-B511-330BE999C914}"/>
              </a:ext>
            </a:extLst>
          </p:cNvPr>
          <p:cNvSpPr txBox="1"/>
          <p:nvPr/>
        </p:nvSpPr>
        <p:spPr>
          <a:xfrm>
            <a:off x="7979306" y="3093161"/>
            <a:ext cx="457200" cy="830997"/>
          </a:xfrm>
          <a:prstGeom prst="rect">
            <a:avLst/>
          </a:prstGeom>
          <a:noFill/>
        </p:spPr>
        <p:txBody>
          <a:bodyPr wrap="square" rtlCol="0">
            <a:spAutoFit/>
          </a:bodyPr>
          <a:lstStyle/>
          <a:p>
            <a:r>
              <a:rPr lang="en-US" sz="4800" dirty="0">
                <a:latin typeface="Georgia" panose="02040502050405020303" pitchFamily="18" charset="0"/>
              </a:rPr>
              <a:t>2</a:t>
            </a:r>
            <a:endParaRPr lang="en-IN" sz="1600" dirty="0">
              <a:latin typeface="Georgia" panose="02040502050405020303" pitchFamily="18" charset="0"/>
            </a:endParaRPr>
          </a:p>
        </p:txBody>
      </p:sp>
      <p:pic>
        <p:nvPicPr>
          <p:cNvPr id="67" name="Picture 66">
            <a:extLst>
              <a:ext uri="{FF2B5EF4-FFF2-40B4-BE49-F238E27FC236}">
                <a16:creationId xmlns:a16="http://schemas.microsoft.com/office/drawing/2014/main" id="{7FA787C1-1587-4161-A859-7BCC1383B749}"/>
              </a:ext>
            </a:extLst>
          </p:cNvPr>
          <p:cNvPicPr>
            <a:picLocks noChangeAspect="1"/>
          </p:cNvPicPr>
          <p:nvPr/>
        </p:nvPicPr>
        <p:blipFill>
          <a:blip r:embed="rId3"/>
          <a:stretch>
            <a:fillRect/>
          </a:stretch>
        </p:blipFill>
        <p:spPr>
          <a:xfrm>
            <a:off x="6206383" y="765862"/>
            <a:ext cx="1869300" cy="1573328"/>
          </a:xfrm>
          <a:prstGeom prst="rect">
            <a:avLst/>
          </a:prstGeom>
        </p:spPr>
      </p:pic>
      <p:pic>
        <p:nvPicPr>
          <p:cNvPr id="18" name="Picture 17">
            <a:extLst>
              <a:ext uri="{FF2B5EF4-FFF2-40B4-BE49-F238E27FC236}">
                <a16:creationId xmlns:a16="http://schemas.microsoft.com/office/drawing/2014/main" id="{404B03D9-7E3D-46E8-88D5-A970AEC239B4}"/>
              </a:ext>
            </a:extLst>
          </p:cNvPr>
          <p:cNvPicPr>
            <a:picLocks noChangeAspect="1"/>
          </p:cNvPicPr>
          <p:nvPr/>
        </p:nvPicPr>
        <p:blipFill>
          <a:blip r:embed="rId4"/>
          <a:stretch>
            <a:fillRect/>
          </a:stretch>
        </p:blipFill>
        <p:spPr>
          <a:xfrm>
            <a:off x="1213911" y="2897273"/>
            <a:ext cx="1869301" cy="1581716"/>
          </a:xfrm>
          <a:prstGeom prst="rect">
            <a:avLst/>
          </a:prstGeom>
        </p:spPr>
      </p:pic>
      <p:pic>
        <p:nvPicPr>
          <p:cNvPr id="70" name="Picture 69">
            <a:extLst>
              <a:ext uri="{FF2B5EF4-FFF2-40B4-BE49-F238E27FC236}">
                <a16:creationId xmlns:a16="http://schemas.microsoft.com/office/drawing/2014/main" id="{184D89DE-2919-48FB-B318-9A7F8C66DF35}"/>
              </a:ext>
            </a:extLst>
          </p:cNvPr>
          <p:cNvPicPr>
            <a:picLocks noChangeAspect="1"/>
          </p:cNvPicPr>
          <p:nvPr/>
        </p:nvPicPr>
        <p:blipFill>
          <a:blip r:embed="rId5"/>
          <a:stretch>
            <a:fillRect/>
          </a:stretch>
        </p:blipFill>
        <p:spPr>
          <a:xfrm>
            <a:off x="6677762" y="13687"/>
            <a:ext cx="2466238" cy="474277"/>
          </a:xfrm>
          <a:prstGeom prst="rect">
            <a:avLst/>
          </a:prstGeom>
        </p:spPr>
      </p:pic>
    </p:spTree>
    <p:extLst>
      <p:ext uri="{BB962C8B-B14F-4D97-AF65-F5344CB8AC3E}">
        <p14:creationId xmlns:p14="http://schemas.microsoft.com/office/powerpoint/2010/main" val="95388757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9" name="Google Shape;359;p43"/>
          <p:cNvSpPr/>
          <p:nvPr/>
        </p:nvSpPr>
        <p:spPr>
          <a:xfrm rot="10800000">
            <a:off x="896354" y="2770038"/>
            <a:ext cx="7322219" cy="1956508"/>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10800000">
            <a:off x="7768382" y="3168067"/>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a:off x="896355" y="621071"/>
            <a:ext cx="7381799" cy="1956509"/>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341534" y="1080973"/>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43"/>
          <p:cNvSpPr txBox="1">
            <a:spLocks noGrp="1"/>
          </p:cNvSpPr>
          <p:nvPr>
            <p:ph type="subTitle" idx="1"/>
          </p:nvPr>
        </p:nvSpPr>
        <p:spPr>
          <a:xfrm flipH="1">
            <a:off x="3132746" y="2922583"/>
            <a:ext cx="4474246" cy="1061736"/>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US" dirty="0">
                <a:latin typeface="Georgia" panose="02040502050405020303" pitchFamily="18" charset="0"/>
              </a:rPr>
              <a:t>Growing fast to overcome the different drawbacks of the previous 3 generations</a:t>
            </a:r>
          </a:p>
          <a:p>
            <a:pPr algn="just">
              <a:buFont typeface="Wingdings" panose="05000000000000000000" pitchFamily="2" charset="2"/>
              <a:buChar char="§"/>
            </a:pPr>
            <a:r>
              <a:rPr lang="en-US" dirty="0">
                <a:latin typeface="Georgia" panose="02040502050405020303" pitchFamily="18" charset="0"/>
              </a:rPr>
              <a:t>Objective is to </a:t>
            </a:r>
            <a:r>
              <a:rPr lang="en-IN" dirty="0">
                <a:latin typeface="Georgia" panose="02040502050405020303" pitchFamily="18" charset="0"/>
              </a:rPr>
              <a:t>develop a polymer with excellent mechanical properties, and high healing efficiency and resistance to multiple damage cycles through the combination of different healing mechanisms</a:t>
            </a:r>
          </a:p>
          <a:p>
            <a:pPr marL="114300" indent="0" algn="just"/>
            <a:endParaRPr lang="en-IN" dirty="0">
              <a:solidFill>
                <a:srgbClr val="000000"/>
              </a:solidFill>
              <a:latin typeface="Georgia" panose="02040502050405020303" pitchFamily="18" charset="0"/>
            </a:endParaRPr>
          </a:p>
        </p:txBody>
      </p:sp>
      <p:sp>
        <p:nvSpPr>
          <p:cNvPr id="368" name="Google Shape;368;p43"/>
          <p:cNvSpPr txBox="1">
            <a:spLocks noGrp="1"/>
          </p:cNvSpPr>
          <p:nvPr>
            <p:ph type="subTitle" idx="5"/>
          </p:nvPr>
        </p:nvSpPr>
        <p:spPr>
          <a:xfrm flipH="1">
            <a:off x="1156187" y="766374"/>
            <a:ext cx="5124717" cy="1188966"/>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US" dirty="0">
                <a:latin typeface="Georgia" panose="02040502050405020303" pitchFamily="18" charset="0"/>
              </a:rPr>
              <a:t>Known as Vascular- Based generation</a:t>
            </a:r>
          </a:p>
          <a:p>
            <a:pPr algn="just">
              <a:buFont typeface="Wingdings" panose="05000000000000000000" pitchFamily="2" charset="2"/>
              <a:buChar char="§"/>
            </a:pPr>
            <a:r>
              <a:rPr lang="en-US" dirty="0">
                <a:latin typeface="Georgia" panose="02040502050405020303" pitchFamily="18" charset="0"/>
              </a:rPr>
              <a:t>Inspired by natural examples</a:t>
            </a:r>
            <a:endParaRPr lang="en-IN" dirty="0">
              <a:highlight>
                <a:srgbClr val="FFFF00"/>
              </a:highlight>
              <a:latin typeface="Georgia" panose="02040502050405020303" pitchFamily="18" charset="0"/>
            </a:endParaRPr>
          </a:p>
          <a:p>
            <a:pPr algn="just">
              <a:buFont typeface="Wingdings" panose="05000000000000000000" pitchFamily="2" charset="2"/>
              <a:buChar char="§"/>
            </a:pPr>
            <a:r>
              <a:rPr lang="en-IN" dirty="0">
                <a:latin typeface="Georgia" panose="02040502050405020303" pitchFamily="18" charset="0"/>
              </a:rPr>
              <a:t>Extensively studied in thermosets, but their application in elastomers remains limited except for a few reports on silicones.</a:t>
            </a:r>
          </a:p>
          <a:p>
            <a:pPr algn="just">
              <a:buFont typeface="Wingdings" panose="05000000000000000000" pitchFamily="2" charset="2"/>
              <a:buChar char="§"/>
            </a:pPr>
            <a:r>
              <a:rPr lang="en-IN" dirty="0">
                <a:latin typeface="Georgia" panose="02040502050405020303" pitchFamily="18" charset="0"/>
              </a:rPr>
              <a:t>Classified according to the nature of the vascular network and its preparation technique </a:t>
            </a:r>
          </a:p>
        </p:txBody>
      </p:sp>
      <p:sp>
        <p:nvSpPr>
          <p:cNvPr id="377" name="Google Shape;377;p43"/>
          <p:cNvSpPr/>
          <p:nvPr/>
        </p:nvSpPr>
        <p:spPr>
          <a:xfrm>
            <a:off x="410462" y="1149901"/>
            <a:ext cx="804743" cy="804743"/>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3"/>
          <p:cNvSpPr/>
          <p:nvPr/>
        </p:nvSpPr>
        <p:spPr>
          <a:xfrm>
            <a:off x="7824925" y="3234354"/>
            <a:ext cx="829513" cy="800444"/>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TextBox 15">
            <a:extLst>
              <a:ext uri="{FF2B5EF4-FFF2-40B4-BE49-F238E27FC236}">
                <a16:creationId xmlns:a16="http://schemas.microsoft.com/office/drawing/2014/main" id="{A3FB2A43-EF9D-413A-995B-1B45BAAA9D0D}"/>
              </a:ext>
            </a:extLst>
          </p:cNvPr>
          <p:cNvSpPr txBox="1"/>
          <p:nvPr/>
        </p:nvSpPr>
        <p:spPr>
          <a:xfrm>
            <a:off x="549524" y="1047088"/>
            <a:ext cx="457200" cy="830997"/>
          </a:xfrm>
          <a:prstGeom prst="rect">
            <a:avLst/>
          </a:prstGeom>
          <a:noFill/>
        </p:spPr>
        <p:txBody>
          <a:bodyPr wrap="square" rtlCol="0">
            <a:spAutoFit/>
          </a:bodyPr>
          <a:lstStyle/>
          <a:p>
            <a:r>
              <a:rPr lang="en-US" sz="4800" dirty="0">
                <a:solidFill>
                  <a:schemeClr val="bg1"/>
                </a:solidFill>
                <a:latin typeface="Georgia" panose="02040502050405020303" pitchFamily="18" charset="0"/>
              </a:rPr>
              <a:t>3</a:t>
            </a:r>
            <a:endParaRPr lang="en-IN" sz="1600" dirty="0">
              <a:solidFill>
                <a:schemeClr val="bg1"/>
              </a:solidFill>
              <a:latin typeface="Georgia" panose="02040502050405020303" pitchFamily="18" charset="0"/>
            </a:endParaRPr>
          </a:p>
        </p:txBody>
      </p:sp>
      <p:sp>
        <p:nvSpPr>
          <p:cNvPr id="66" name="TextBox 65">
            <a:extLst>
              <a:ext uri="{FF2B5EF4-FFF2-40B4-BE49-F238E27FC236}">
                <a16:creationId xmlns:a16="http://schemas.microsoft.com/office/drawing/2014/main" id="{37DA8AFF-FE42-4375-B511-330BE999C914}"/>
              </a:ext>
            </a:extLst>
          </p:cNvPr>
          <p:cNvSpPr txBox="1"/>
          <p:nvPr/>
        </p:nvSpPr>
        <p:spPr>
          <a:xfrm>
            <a:off x="7955242" y="3105194"/>
            <a:ext cx="457200" cy="830997"/>
          </a:xfrm>
          <a:prstGeom prst="rect">
            <a:avLst/>
          </a:prstGeom>
          <a:noFill/>
        </p:spPr>
        <p:txBody>
          <a:bodyPr wrap="square" rtlCol="0">
            <a:spAutoFit/>
          </a:bodyPr>
          <a:lstStyle/>
          <a:p>
            <a:r>
              <a:rPr lang="en-US" sz="4800" dirty="0">
                <a:latin typeface="Georgia" panose="02040502050405020303" pitchFamily="18" charset="0"/>
              </a:rPr>
              <a:t>4</a:t>
            </a:r>
            <a:endParaRPr lang="en-IN" sz="1600" dirty="0">
              <a:latin typeface="Georgia" panose="02040502050405020303" pitchFamily="18" charset="0"/>
            </a:endParaRPr>
          </a:p>
        </p:txBody>
      </p:sp>
      <p:pic>
        <p:nvPicPr>
          <p:cNvPr id="2" name="Picture 1">
            <a:extLst>
              <a:ext uri="{FF2B5EF4-FFF2-40B4-BE49-F238E27FC236}">
                <a16:creationId xmlns:a16="http://schemas.microsoft.com/office/drawing/2014/main" id="{189E8E52-498A-47B5-A1FF-C0FFCDAD675C}"/>
              </a:ext>
            </a:extLst>
          </p:cNvPr>
          <p:cNvPicPr>
            <a:picLocks noChangeAspect="1"/>
          </p:cNvPicPr>
          <p:nvPr/>
        </p:nvPicPr>
        <p:blipFill>
          <a:blip r:embed="rId3"/>
          <a:stretch>
            <a:fillRect/>
          </a:stretch>
        </p:blipFill>
        <p:spPr>
          <a:xfrm>
            <a:off x="6280904" y="808816"/>
            <a:ext cx="1804118" cy="1589480"/>
          </a:xfrm>
          <a:prstGeom prst="rect">
            <a:avLst/>
          </a:prstGeom>
        </p:spPr>
      </p:pic>
      <p:pic>
        <p:nvPicPr>
          <p:cNvPr id="15" name="Picture 14">
            <a:extLst>
              <a:ext uri="{FF2B5EF4-FFF2-40B4-BE49-F238E27FC236}">
                <a16:creationId xmlns:a16="http://schemas.microsoft.com/office/drawing/2014/main" id="{1C3E90D1-05F5-4D40-BA24-4E18D1B891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46" b="89720" l="9434" r="90566">
                        <a14:foregroundMark x1="15723" y1="43925" x2="14804" y2="47748"/>
                        <a14:foregroundMark x1="28569" y1="43133" x2="29102" y2="43086"/>
                        <a14:foregroundMark x1="19497" y1="43925" x2="20297" y2="43855"/>
                        <a14:foregroundMark x1="34516" y1="46454" x2="37445" y2="48797"/>
                        <a14:foregroundMark x1="38492" y1="49809" x2="54717" y2="85047"/>
                        <a14:foregroundMark x1="54717" y1="85047" x2="64151" y2="84112"/>
                        <a14:foregroundMark x1="64151" y1="84112" x2="66667" y2="84112"/>
                        <a14:foregroundMark x1="54717" y1="32710" x2="49686" y2="19626"/>
                        <a14:foregroundMark x1="49686" y1="19626" x2="41509" y2="13084"/>
                        <a14:foregroundMark x1="41509" y1="13084" x2="40881" y2="13084"/>
                        <a14:foregroundMark x1="61006" y1="44860" x2="67925" y2="37383"/>
                        <a14:foregroundMark x1="69860" y1="32710" x2="72956" y2="25234"/>
                        <a14:foregroundMark x1="67925" y1="37383" x2="69860" y2="32710"/>
                        <a14:foregroundMark x1="80322" y1="26798" x2="81761" y2="27103"/>
                        <a14:foregroundMark x1="72956" y1="25234" x2="77162" y2="26127"/>
                        <a14:foregroundMark x1="82233" y1="32710" x2="83019" y2="42056"/>
                        <a14:foregroundMark x1="81761" y1="27103" x2="82233" y2="32710"/>
                        <a14:foregroundMark x1="83019" y1="42056" x2="79245" y2="55140"/>
                        <a14:foregroundMark x1="79245" y1="55140" x2="79245" y2="55140"/>
                        <a14:foregroundMark x1="90566" y1="69159" x2="90566" y2="67290"/>
                        <a14:foregroundMark x1="29620" y1="71915" x2="30654" y2="72762"/>
                        <a14:foregroundMark x1="16986" y1="61557" x2="20880" y2="64750"/>
                        <a14:foregroundMark x1="40597" y1="66842" x2="45912" y2="63551"/>
                        <a14:foregroundMark x1="32463" y1="71878" x2="39614" y2="67451"/>
                        <a14:foregroundMark x1="20126" y1="42991" x2="35220" y2="40187"/>
                        <a14:foregroundMark x1="11950" y1="57944" x2="13208" y2="47664"/>
                        <a14:foregroundMark x1="18868" y1="64486" x2="10692" y2="57009"/>
                        <a14:foregroundMark x1="10692" y1="57009" x2="10692" y2="57009"/>
                        <a14:foregroundMark x1="63731" y1="57217" x2="59748" y2="53271"/>
                        <a14:backgroundMark x1="22727" y1="55188" x2="22013" y2="62617"/>
                        <a14:backgroundMark x1="22013" y1="62617" x2="32075" y2="67290"/>
                        <a14:backgroundMark x1="32075" y1="67290" x2="37107" y2="55140"/>
                        <a14:backgroundMark x1="37107" y1="55140" x2="31830" y2="48725"/>
                        <a14:backgroundMark x1="65409" y1="51402" x2="78616" y2="32710"/>
                        <a14:backgroundMark x1="78616" y1="32710" x2="78616" y2="32710"/>
                      </a14:backgroundRemoval>
                    </a14:imgEffect>
                  </a14:imgLayer>
                </a14:imgProps>
              </a:ext>
            </a:extLst>
          </a:blip>
          <a:stretch>
            <a:fillRect/>
          </a:stretch>
        </p:blipFill>
        <p:spPr>
          <a:xfrm>
            <a:off x="1006724" y="2922583"/>
            <a:ext cx="2249160" cy="1513586"/>
          </a:xfrm>
          <a:prstGeom prst="rect">
            <a:avLst/>
          </a:prstGeom>
        </p:spPr>
      </p:pic>
      <p:pic>
        <p:nvPicPr>
          <p:cNvPr id="18" name="Picture 17">
            <a:extLst>
              <a:ext uri="{FF2B5EF4-FFF2-40B4-BE49-F238E27FC236}">
                <a16:creationId xmlns:a16="http://schemas.microsoft.com/office/drawing/2014/main" id="{4535F21A-2177-47A6-9198-BDBD2E081834}"/>
              </a:ext>
            </a:extLst>
          </p:cNvPr>
          <p:cNvPicPr>
            <a:picLocks noChangeAspect="1"/>
          </p:cNvPicPr>
          <p:nvPr/>
        </p:nvPicPr>
        <p:blipFill>
          <a:blip r:embed="rId6"/>
          <a:stretch>
            <a:fillRect/>
          </a:stretch>
        </p:blipFill>
        <p:spPr>
          <a:xfrm>
            <a:off x="6677762" y="49300"/>
            <a:ext cx="2466238" cy="474277"/>
          </a:xfrm>
          <a:prstGeom prst="rect">
            <a:avLst/>
          </a:prstGeom>
        </p:spPr>
      </p:pic>
    </p:spTree>
    <p:extLst>
      <p:ext uri="{BB962C8B-B14F-4D97-AF65-F5344CB8AC3E}">
        <p14:creationId xmlns:p14="http://schemas.microsoft.com/office/powerpoint/2010/main" val="2614791078"/>
      </p:ext>
    </p:extLst>
  </p:cSld>
  <p:clrMapOvr>
    <a:masterClrMapping/>
  </p:clrMapOvr>
  <p:transition spd="slow">
    <p:push dir="u"/>
  </p:transition>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8C3E0F09C52F4A807E6242C5287BED" ma:contentTypeVersion="4" ma:contentTypeDescription="Create a new document." ma:contentTypeScope="" ma:versionID="8a7c85d558df7f55803571ed2bf53395">
  <xsd:schema xmlns:xsd="http://www.w3.org/2001/XMLSchema" xmlns:xs="http://www.w3.org/2001/XMLSchema" xmlns:p="http://schemas.microsoft.com/office/2006/metadata/properties" xmlns:ns2="c50efb78-072c-4c83-b3db-774376b70e70" xmlns:ns3="5e04be05-b2bd-4ae1-aab0-f627a135ee61" targetNamespace="http://schemas.microsoft.com/office/2006/metadata/properties" ma:root="true" ma:fieldsID="ba5dc711e5abfde8e0d31405101bef97" ns2:_="" ns3:_="">
    <xsd:import namespace="c50efb78-072c-4c83-b3db-774376b70e70"/>
    <xsd:import namespace="5e04be05-b2bd-4ae1-aab0-f627a135ee6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efb78-072c-4c83-b3db-774376b70e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04be05-b2bd-4ae1-aab0-f627a135ee6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B4CF21-FB9F-4ED3-8D50-F947E3EA8245}">
  <ds:schemaRefs>
    <ds:schemaRef ds:uri="http://schemas.microsoft.com/sharepoint/v3/contenttype/forms"/>
  </ds:schemaRefs>
</ds:datastoreItem>
</file>

<file path=customXml/itemProps2.xml><?xml version="1.0" encoding="utf-8"?>
<ds:datastoreItem xmlns:ds="http://schemas.openxmlformats.org/officeDocument/2006/customXml" ds:itemID="{AD8FC6F2-3153-4533-9668-6A9A55336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0efb78-072c-4c83-b3db-774376b70e70"/>
    <ds:schemaRef ds:uri="5e04be05-b2bd-4ae1-aab0-f627a135ee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A249A0-1FED-45BA-A9BD-629B7ECCE08E}">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elements/1.1/"/>
    <ds:schemaRef ds:uri="http://schemas.microsoft.com/office/2006/metadata/properties"/>
    <ds:schemaRef ds:uri="5e04be05-b2bd-4ae1-aab0-f627a135ee61"/>
    <ds:schemaRef ds:uri="c50efb78-072c-4c83-b3db-774376b70e7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1124</TotalTime>
  <Words>1831</Words>
  <Application>Microsoft Office PowerPoint</Application>
  <PresentationFormat>On-screen Show (16:9)</PresentationFormat>
  <Paragraphs>209</Paragraphs>
  <Slides>35</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Calibri</vt:lpstr>
      <vt:lpstr>Rockwell</vt:lpstr>
      <vt:lpstr>Roboto Condensed Light</vt:lpstr>
      <vt:lpstr>Hind Vadodara Light</vt:lpstr>
      <vt:lpstr>Arial</vt:lpstr>
      <vt:lpstr>Nunito Light</vt:lpstr>
      <vt:lpstr>Raleway</vt:lpstr>
      <vt:lpstr>Wingdings</vt:lpstr>
      <vt:lpstr>Georgia</vt:lpstr>
      <vt:lpstr>Fira Sans Extra Condensed Medium</vt:lpstr>
      <vt:lpstr>Hind Vadodara Medium</vt:lpstr>
      <vt:lpstr>Rockwell Extra Bold</vt:lpstr>
      <vt:lpstr>Teko Light</vt:lpstr>
      <vt:lpstr>Science Fair Newsletter by Slidesgo</vt:lpstr>
      <vt:lpstr>SELF-HEALING POLYMERS</vt:lpstr>
      <vt:lpstr>PowerPoint Presentation</vt:lpstr>
      <vt:lpstr>INTRODUCTION</vt:lpstr>
      <vt:lpstr>PowerPoint Presentation</vt:lpstr>
      <vt:lpstr>HISTORY OF SELF-HEALING POLYMERS   </vt:lpstr>
      <vt:lpstr>PowerPoint Presentation</vt:lpstr>
      <vt:lpstr>PowerPoint Presentation</vt:lpstr>
      <vt:lpstr>PowerPoint Presentation</vt:lpstr>
      <vt:lpstr>PowerPoint Presentation</vt:lpstr>
      <vt:lpstr>CLASSIFICATION</vt:lpstr>
      <vt:lpstr>PowerPoint Presentation</vt:lpstr>
      <vt:lpstr>INTRINSIC SELF HEALING</vt:lpstr>
      <vt:lpstr>EXTRINSIC SELF HEALING</vt:lpstr>
      <vt:lpstr>SYNTHESIS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FAIR NEWSLETTER</dc:title>
  <dc:creator>CHAHEL</dc:creator>
  <cp:lastModifiedBy>Amishi Desai Desai</cp:lastModifiedBy>
  <cp:revision>33</cp:revision>
  <dcterms:modified xsi:type="dcterms:W3CDTF">2021-10-14T07:17:58Z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0x0101009D8C3E0F09C52F4A807E6242C5287BED</vt:lpwstr>
  </property>
</Properties>
</file>